
<file path=[Content_Types].xml><?xml version="1.0" encoding="utf-8"?>
<Types xmlns="http://schemas.openxmlformats.org/package/2006/content-types">
  <Default Extension="xml" ContentType="application/xml"/>
  <Default Extension="jpg" ContentType="image/jpeg"/>
  <Default Extension="tiff" ContentType="image/tiff"/>
  <Default Extension="emf" ContentType="image/x-emf"/>
  <Default Extension="jpeg" ContentType="image/jpeg"/>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sldIdLst>
    <p:sldId id="256" r:id="rId2"/>
  </p:sldIdLst>
  <p:sldSz cx="43891200" cy="32918400"/>
  <p:notesSz cx="6858000" cy="9144000"/>
  <p:defaultTextStyle>
    <a:defPPr>
      <a:defRPr lang="en-US"/>
    </a:defPPr>
    <a:lvl1pPr marL="0" algn="l" defTabSz="2194560" rtl="0" eaLnBrk="1" latinLnBrk="0" hangingPunct="1">
      <a:defRPr sz="8600" kern="1200">
        <a:solidFill>
          <a:schemeClr val="tx1"/>
        </a:solidFill>
        <a:latin typeface="+mn-lt"/>
        <a:ea typeface="+mn-ea"/>
        <a:cs typeface="+mn-cs"/>
      </a:defRPr>
    </a:lvl1pPr>
    <a:lvl2pPr marL="2194560" algn="l" defTabSz="2194560" rtl="0" eaLnBrk="1" latinLnBrk="0" hangingPunct="1">
      <a:defRPr sz="8600" kern="1200">
        <a:solidFill>
          <a:schemeClr val="tx1"/>
        </a:solidFill>
        <a:latin typeface="+mn-lt"/>
        <a:ea typeface="+mn-ea"/>
        <a:cs typeface="+mn-cs"/>
      </a:defRPr>
    </a:lvl2pPr>
    <a:lvl3pPr marL="4389120" algn="l" defTabSz="2194560" rtl="0" eaLnBrk="1" latinLnBrk="0" hangingPunct="1">
      <a:defRPr sz="8600" kern="1200">
        <a:solidFill>
          <a:schemeClr val="tx1"/>
        </a:solidFill>
        <a:latin typeface="+mn-lt"/>
        <a:ea typeface="+mn-ea"/>
        <a:cs typeface="+mn-cs"/>
      </a:defRPr>
    </a:lvl3pPr>
    <a:lvl4pPr marL="6583680" algn="l" defTabSz="2194560" rtl="0" eaLnBrk="1" latinLnBrk="0" hangingPunct="1">
      <a:defRPr sz="8600" kern="1200">
        <a:solidFill>
          <a:schemeClr val="tx1"/>
        </a:solidFill>
        <a:latin typeface="+mn-lt"/>
        <a:ea typeface="+mn-ea"/>
        <a:cs typeface="+mn-cs"/>
      </a:defRPr>
    </a:lvl4pPr>
    <a:lvl5pPr marL="8778240" algn="l" defTabSz="2194560" rtl="0" eaLnBrk="1" latinLnBrk="0" hangingPunct="1">
      <a:defRPr sz="8600" kern="1200">
        <a:solidFill>
          <a:schemeClr val="tx1"/>
        </a:solidFill>
        <a:latin typeface="+mn-lt"/>
        <a:ea typeface="+mn-ea"/>
        <a:cs typeface="+mn-cs"/>
      </a:defRPr>
    </a:lvl5pPr>
    <a:lvl6pPr marL="10972800" algn="l" defTabSz="2194560" rtl="0" eaLnBrk="1" latinLnBrk="0" hangingPunct="1">
      <a:defRPr sz="8600" kern="1200">
        <a:solidFill>
          <a:schemeClr val="tx1"/>
        </a:solidFill>
        <a:latin typeface="+mn-lt"/>
        <a:ea typeface="+mn-ea"/>
        <a:cs typeface="+mn-cs"/>
      </a:defRPr>
    </a:lvl6pPr>
    <a:lvl7pPr marL="13167360" algn="l" defTabSz="2194560" rtl="0" eaLnBrk="1" latinLnBrk="0" hangingPunct="1">
      <a:defRPr sz="8600" kern="1200">
        <a:solidFill>
          <a:schemeClr val="tx1"/>
        </a:solidFill>
        <a:latin typeface="+mn-lt"/>
        <a:ea typeface="+mn-ea"/>
        <a:cs typeface="+mn-cs"/>
      </a:defRPr>
    </a:lvl7pPr>
    <a:lvl8pPr marL="15361920" algn="l" defTabSz="2194560" rtl="0" eaLnBrk="1" latinLnBrk="0" hangingPunct="1">
      <a:defRPr sz="8600" kern="1200">
        <a:solidFill>
          <a:schemeClr val="tx1"/>
        </a:solidFill>
        <a:latin typeface="+mn-lt"/>
        <a:ea typeface="+mn-ea"/>
        <a:cs typeface="+mn-cs"/>
      </a:defRPr>
    </a:lvl8pPr>
    <a:lvl9pPr marL="17556480" algn="l" defTabSz="2194560" rtl="0" eaLnBrk="1" latinLnBrk="0" hangingPunct="1">
      <a:defRPr sz="86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0368">
          <p15:clr>
            <a:srgbClr val="A4A3A4"/>
          </p15:clr>
        </p15:guide>
        <p15:guide id="2" pos="1382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AA8C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3"/>
    <p:restoredTop sz="94690"/>
  </p:normalViewPr>
  <p:slideViewPr>
    <p:cSldViewPr snapToGrid="0" snapToObjects="1">
      <p:cViewPr>
        <p:scale>
          <a:sx n="100" d="100"/>
          <a:sy n="100" d="100"/>
        </p:scale>
        <p:origin x="4360" y="1640"/>
      </p:cViewPr>
      <p:guideLst>
        <p:guide orient="horz" pos="10368"/>
        <p:guide pos="13824"/>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4" Type="http://schemas.openxmlformats.org/officeDocument/2006/relationships/printerSettings" Target="printerSettings/printerSettings1.bin"/><Relationship Id="rId5" Type="http://schemas.openxmlformats.org/officeDocument/2006/relationships/presProps" Target="presProps.xml"/><Relationship Id="rId6" Type="http://schemas.openxmlformats.org/officeDocument/2006/relationships/viewProps" Target="viewProps.xml"/><Relationship Id="rId7" Type="http://schemas.openxmlformats.org/officeDocument/2006/relationships/theme" Target="theme/theme1.xml"/><Relationship Id="rId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E8C3343-A232-5348-AD7A-3B725C6C3AEE}" type="datetimeFigureOut">
              <a:rPr lang="en-US" smtClean="0"/>
              <a:t>1/26/17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2EAF81-3E94-1441-A90B-0FFE910DEC1E}" type="slidenum">
              <a:rPr lang="en-US" smtClean="0"/>
              <a:t>‹#›</a:t>
            </a:fld>
            <a:endParaRPr lang="en-US"/>
          </a:p>
        </p:txBody>
      </p:sp>
    </p:spTree>
    <p:extLst>
      <p:ext uri="{BB962C8B-B14F-4D97-AF65-F5344CB8AC3E}">
        <p14:creationId xmlns:p14="http://schemas.microsoft.com/office/powerpoint/2010/main" val="20252466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image" Target="../media/image3.jpg"/><Relationship Id="rId5" Type="http://schemas.openxmlformats.org/officeDocument/2006/relationships/image" Target="../media/image4.tiff"/><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a:xfrm>
            <a:off x="33323916" y="30868291"/>
            <a:ext cx="10241280" cy="1752600"/>
          </a:xfrm>
          <a:prstGeom prst="rect">
            <a:avLst/>
          </a:prstGeom>
        </p:spPr>
        <p:txBody>
          <a:bodyPr/>
          <a:lstStyle>
            <a:lvl1pPr algn="r">
              <a:defRPr/>
            </a:lvl1pPr>
          </a:lstStyle>
          <a:p>
            <a:fld id="{6F851EE2-ACDA-B942-B690-D2C29B8C55BC}" type="slidenum">
              <a:rPr lang="en-US" smtClean="0"/>
              <a:pPr/>
              <a:t>‹#›</a:t>
            </a:fld>
            <a:endParaRPr lang="en-US" dirty="0"/>
          </a:p>
        </p:txBody>
      </p:sp>
    </p:spTree>
    <p:extLst>
      <p:ext uri="{BB962C8B-B14F-4D97-AF65-F5344CB8AC3E}">
        <p14:creationId xmlns:p14="http://schemas.microsoft.com/office/powerpoint/2010/main" val="137663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NYSPI-.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248474" y="30751361"/>
            <a:ext cx="8673717" cy="2006208"/>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5705176" y="31231563"/>
            <a:ext cx="6901998" cy="1278883"/>
          </a:xfrm>
          <a:prstGeom prst="rect">
            <a:avLst/>
          </a:prstGeom>
        </p:spPr>
      </p:pic>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5156088" y="31081312"/>
            <a:ext cx="8076648" cy="1141903"/>
          </a:xfrm>
          <a:prstGeom prst="rect">
            <a:avLst/>
          </a:prstGeom>
        </p:spPr>
      </p:pic>
      <p:pic>
        <p:nvPicPr>
          <p:cNvPr id="8" name="Picture 7"/>
          <p:cNvPicPr>
            <a:picLocks noChangeAspect="1"/>
          </p:cNvPicPr>
          <p:nvPr userDrawn="1"/>
        </p:nvPicPr>
        <p:blipFill>
          <a:blip r:embed="rId5"/>
          <a:stretch>
            <a:fillRect/>
          </a:stretch>
        </p:blipFill>
        <p:spPr>
          <a:xfrm>
            <a:off x="965752" y="31010333"/>
            <a:ext cx="10404613" cy="1531138"/>
          </a:xfrm>
          <a:prstGeom prst="rect">
            <a:avLst/>
          </a:prstGeom>
        </p:spPr>
      </p:pic>
    </p:spTree>
    <p:extLst>
      <p:ext uri="{BB962C8B-B14F-4D97-AF65-F5344CB8AC3E}">
        <p14:creationId xmlns:p14="http://schemas.microsoft.com/office/powerpoint/2010/main" val="1438463487"/>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94560" y="1318262"/>
            <a:ext cx="39502080" cy="5486400"/>
          </a:xfrm>
          <a:prstGeom prst="rect">
            <a:avLst/>
          </a:prstGeom>
        </p:spPr>
        <p:txBody>
          <a:bodyPr vert="horz" lIns="438912" tIns="219456" rIns="438912" bIns="219456"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2194560" y="7680963"/>
            <a:ext cx="39502080" cy="21724622"/>
          </a:xfrm>
          <a:prstGeom prst="rect">
            <a:avLst/>
          </a:prstGeom>
        </p:spPr>
        <p:txBody>
          <a:bodyPr vert="horz" lIns="438912" tIns="219456" rIns="438912" bIns="219456"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Rectangle 9"/>
          <p:cNvSpPr/>
          <p:nvPr userDrawn="1"/>
        </p:nvSpPr>
        <p:spPr>
          <a:xfrm>
            <a:off x="0" y="0"/>
            <a:ext cx="43891200" cy="6804662"/>
          </a:xfrm>
          <a:prstGeom prst="rect">
            <a:avLst/>
          </a:prstGeom>
          <a:solidFill>
            <a:srgbClr val="9AA8C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spTree>
    <p:extLst>
      <p:ext uri="{BB962C8B-B14F-4D97-AF65-F5344CB8AC3E}">
        <p14:creationId xmlns:p14="http://schemas.microsoft.com/office/powerpoint/2010/main" val="3757360087"/>
      </p:ext>
    </p:extLst>
  </p:cSld>
  <p:clrMap bg1="lt1" tx1="dk1" bg2="lt2" tx2="dk2" accent1="accent1" accent2="accent2" accent3="accent3" accent4="accent4" accent5="accent5" accent6="accent6" hlink="hlink" folHlink="folHlink"/>
  <p:sldLayoutIdLst>
    <p:sldLayoutId id="2147483650" r:id="rId1"/>
    <p:sldLayoutId id="2147483655" r:id="rId2"/>
  </p:sldLayoutIdLst>
  <p:txStyles>
    <p:titleStyle>
      <a:lvl1pPr algn="ctr" defTabSz="2194560" rtl="0" eaLnBrk="1" latinLnBrk="0" hangingPunct="1">
        <a:spcBef>
          <a:spcPct val="0"/>
        </a:spcBef>
        <a:buNone/>
        <a:defRPr sz="21100" kern="1200">
          <a:solidFill>
            <a:schemeClr val="tx1"/>
          </a:solidFill>
          <a:latin typeface="Arial"/>
          <a:ea typeface="+mj-ea"/>
          <a:cs typeface="+mj-cs"/>
        </a:defRPr>
      </a:lvl1pPr>
    </p:titleStyle>
    <p:bodyStyle>
      <a:lvl1pPr marL="1645920" indent="-1645920" algn="l" defTabSz="2194560" rtl="0" eaLnBrk="1" latinLnBrk="0" hangingPunct="1">
        <a:spcBef>
          <a:spcPct val="20000"/>
        </a:spcBef>
        <a:buClr>
          <a:schemeClr val="tx2"/>
        </a:buClr>
        <a:buFont typeface="Arial"/>
        <a:buChar char="•"/>
        <a:defRPr sz="15400" kern="1200">
          <a:solidFill>
            <a:schemeClr val="tx1"/>
          </a:solidFill>
          <a:latin typeface="Arial"/>
          <a:ea typeface="+mn-ea"/>
          <a:cs typeface="Arial"/>
        </a:defRPr>
      </a:lvl1pPr>
      <a:lvl2pPr marL="3566160" indent="-1371600" algn="l" defTabSz="2194560" rtl="0" eaLnBrk="1" latinLnBrk="0" hangingPunct="1">
        <a:spcBef>
          <a:spcPct val="20000"/>
        </a:spcBef>
        <a:buClr>
          <a:schemeClr val="accent4">
            <a:lumMod val="60000"/>
            <a:lumOff val="40000"/>
          </a:schemeClr>
        </a:buClr>
        <a:buFont typeface="Arial"/>
        <a:buChar char="–"/>
        <a:defRPr sz="13400" kern="1200">
          <a:solidFill>
            <a:schemeClr val="tx1"/>
          </a:solidFill>
          <a:latin typeface="Arial"/>
          <a:ea typeface="+mn-ea"/>
          <a:cs typeface="Arial"/>
        </a:defRPr>
      </a:lvl2pPr>
      <a:lvl3pPr marL="5486400" indent="-1097280" algn="l" defTabSz="2194560" rtl="0" eaLnBrk="1" latinLnBrk="0" hangingPunct="1">
        <a:spcBef>
          <a:spcPct val="20000"/>
        </a:spcBef>
        <a:buClr>
          <a:schemeClr val="accent2"/>
        </a:buClr>
        <a:buFont typeface="Arial"/>
        <a:buChar char="•"/>
        <a:defRPr sz="11500" kern="1200">
          <a:solidFill>
            <a:schemeClr val="tx1"/>
          </a:solidFill>
          <a:latin typeface="Arial"/>
          <a:ea typeface="+mn-ea"/>
          <a:cs typeface="Arial"/>
        </a:defRPr>
      </a:lvl3pPr>
      <a:lvl4pPr marL="7680960" indent="-1097280" algn="l" defTabSz="2194560" rtl="0" eaLnBrk="1" latinLnBrk="0" hangingPunct="1">
        <a:spcBef>
          <a:spcPct val="20000"/>
        </a:spcBef>
        <a:buClr>
          <a:schemeClr val="accent1"/>
        </a:buClr>
        <a:buFont typeface="Arial"/>
        <a:buChar char="–"/>
        <a:defRPr sz="9600" kern="1200">
          <a:solidFill>
            <a:schemeClr val="tx1"/>
          </a:solidFill>
          <a:latin typeface="Arial"/>
          <a:ea typeface="+mn-ea"/>
          <a:cs typeface="Arial"/>
        </a:defRPr>
      </a:lvl4pPr>
      <a:lvl5pPr marL="9875520" indent="-1097280" algn="l" defTabSz="2194560" rtl="0" eaLnBrk="1" latinLnBrk="0" hangingPunct="1">
        <a:spcBef>
          <a:spcPct val="20000"/>
        </a:spcBef>
        <a:buFont typeface="Arial"/>
        <a:buChar char="»"/>
        <a:defRPr sz="9600" kern="1200">
          <a:solidFill>
            <a:schemeClr val="tx1"/>
          </a:solidFill>
          <a:latin typeface="Arial"/>
          <a:ea typeface="+mn-ea"/>
          <a:cs typeface="Arial"/>
        </a:defRPr>
      </a:lvl5pPr>
      <a:lvl6pPr marL="12070080" indent="-1097280" algn="l" defTabSz="2194560" rtl="0" eaLnBrk="1" latinLnBrk="0" hangingPunct="1">
        <a:spcBef>
          <a:spcPct val="20000"/>
        </a:spcBef>
        <a:buFont typeface="Arial"/>
        <a:buChar char="•"/>
        <a:defRPr sz="9600" kern="1200">
          <a:solidFill>
            <a:schemeClr val="tx1"/>
          </a:solidFill>
          <a:latin typeface="+mn-lt"/>
          <a:ea typeface="+mn-ea"/>
          <a:cs typeface="+mn-cs"/>
        </a:defRPr>
      </a:lvl6pPr>
      <a:lvl7pPr marL="14264640" indent="-1097280" algn="l" defTabSz="2194560" rtl="0" eaLnBrk="1" latinLnBrk="0" hangingPunct="1">
        <a:spcBef>
          <a:spcPct val="20000"/>
        </a:spcBef>
        <a:buFont typeface="Arial"/>
        <a:buChar char="•"/>
        <a:defRPr sz="9600" kern="1200">
          <a:solidFill>
            <a:schemeClr val="tx1"/>
          </a:solidFill>
          <a:latin typeface="+mn-lt"/>
          <a:ea typeface="+mn-ea"/>
          <a:cs typeface="+mn-cs"/>
        </a:defRPr>
      </a:lvl7pPr>
      <a:lvl8pPr marL="16459200" indent="-1097280" algn="l" defTabSz="2194560" rtl="0" eaLnBrk="1" latinLnBrk="0" hangingPunct="1">
        <a:spcBef>
          <a:spcPct val="20000"/>
        </a:spcBef>
        <a:buFont typeface="Arial"/>
        <a:buChar char="•"/>
        <a:defRPr sz="9600" kern="1200">
          <a:solidFill>
            <a:schemeClr val="tx1"/>
          </a:solidFill>
          <a:latin typeface="+mn-lt"/>
          <a:ea typeface="+mn-ea"/>
          <a:cs typeface="+mn-cs"/>
        </a:defRPr>
      </a:lvl8pPr>
      <a:lvl9pPr marL="18653760" indent="-1097280" algn="l" defTabSz="2194560" rtl="0" eaLnBrk="1" latinLnBrk="0" hangingPunct="1">
        <a:spcBef>
          <a:spcPct val="20000"/>
        </a:spcBef>
        <a:buFont typeface="Arial"/>
        <a:buChar char="•"/>
        <a:defRPr sz="9600" kern="1200">
          <a:solidFill>
            <a:schemeClr val="tx1"/>
          </a:solidFill>
          <a:latin typeface="+mn-lt"/>
          <a:ea typeface="+mn-ea"/>
          <a:cs typeface="+mn-cs"/>
        </a:defRPr>
      </a:lvl9pPr>
    </p:bodyStyle>
    <p:otherStyle>
      <a:defPPr>
        <a:defRPr lang="en-US"/>
      </a:defPPr>
      <a:lvl1pPr marL="0" algn="l" defTabSz="2194560" rtl="0" eaLnBrk="1" latinLnBrk="0" hangingPunct="1">
        <a:defRPr sz="8600" kern="1200">
          <a:solidFill>
            <a:schemeClr val="tx1"/>
          </a:solidFill>
          <a:latin typeface="+mn-lt"/>
          <a:ea typeface="+mn-ea"/>
          <a:cs typeface="+mn-cs"/>
        </a:defRPr>
      </a:lvl1pPr>
      <a:lvl2pPr marL="2194560" algn="l" defTabSz="2194560" rtl="0" eaLnBrk="1" latinLnBrk="0" hangingPunct="1">
        <a:defRPr sz="8600" kern="1200">
          <a:solidFill>
            <a:schemeClr val="tx1"/>
          </a:solidFill>
          <a:latin typeface="+mn-lt"/>
          <a:ea typeface="+mn-ea"/>
          <a:cs typeface="+mn-cs"/>
        </a:defRPr>
      </a:lvl2pPr>
      <a:lvl3pPr marL="4389120" algn="l" defTabSz="2194560" rtl="0" eaLnBrk="1" latinLnBrk="0" hangingPunct="1">
        <a:defRPr sz="8600" kern="1200">
          <a:solidFill>
            <a:schemeClr val="tx1"/>
          </a:solidFill>
          <a:latin typeface="+mn-lt"/>
          <a:ea typeface="+mn-ea"/>
          <a:cs typeface="+mn-cs"/>
        </a:defRPr>
      </a:lvl3pPr>
      <a:lvl4pPr marL="6583680" algn="l" defTabSz="2194560" rtl="0" eaLnBrk="1" latinLnBrk="0" hangingPunct="1">
        <a:defRPr sz="8600" kern="1200">
          <a:solidFill>
            <a:schemeClr val="tx1"/>
          </a:solidFill>
          <a:latin typeface="+mn-lt"/>
          <a:ea typeface="+mn-ea"/>
          <a:cs typeface="+mn-cs"/>
        </a:defRPr>
      </a:lvl4pPr>
      <a:lvl5pPr marL="8778240" algn="l" defTabSz="2194560" rtl="0" eaLnBrk="1" latinLnBrk="0" hangingPunct="1">
        <a:defRPr sz="8600" kern="1200">
          <a:solidFill>
            <a:schemeClr val="tx1"/>
          </a:solidFill>
          <a:latin typeface="+mn-lt"/>
          <a:ea typeface="+mn-ea"/>
          <a:cs typeface="+mn-cs"/>
        </a:defRPr>
      </a:lvl5pPr>
      <a:lvl6pPr marL="10972800" algn="l" defTabSz="2194560" rtl="0" eaLnBrk="1" latinLnBrk="0" hangingPunct="1">
        <a:defRPr sz="8600" kern="1200">
          <a:solidFill>
            <a:schemeClr val="tx1"/>
          </a:solidFill>
          <a:latin typeface="+mn-lt"/>
          <a:ea typeface="+mn-ea"/>
          <a:cs typeface="+mn-cs"/>
        </a:defRPr>
      </a:lvl6pPr>
      <a:lvl7pPr marL="13167360" algn="l" defTabSz="2194560" rtl="0" eaLnBrk="1" latinLnBrk="0" hangingPunct="1">
        <a:defRPr sz="8600" kern="1200">
          <a:solidFill>
            <a:schemeClr val="tx1"/>
          </a:solidFill>
          <a:latin typeface="+mn-lt"/>
          <a:ea typeface="+mn-ea"/>
          <a:cs typeface="+mn-cs"/>
        </a:defRPr>
      </a:lvl7pPr>
      <a:lvl8pPr marL="15361920" algn="l" defTabSz="2194560" rtl="0" eaLnBrk="1" latinLnBrk="0" hangingPunct="1">
        <a:defRPr sz="8600" kern="1200">
          <a:solidFill>
            <a:schemeClr val="tx1"/>
          </a:solidFill>
          <a:latin typeface="+mn-lt"/>
          <a:ea typeface="+mn-ea"/>
          <a:cs typeface="+mn-cs"/>
        </a:defRPr>
      </a:lvl8pPr>
      <a:lvl9pPr marL="17556480" algn="l" defTabSz="2194560" rtl="0" eaLnBrk="1" latinLnBrk="0" hangingPunct="1">
        <a:defRPr sz="8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jpg"/><Relationship Id="rId6" Type="http://schemas.openxmlformats.org/officeDocument/2006/relationships/image" Target="../media/image9.jpg"/><Relationship Id="rId7" Type="http://schemas.openxmlformats.org/officeDocument/2006/relationships/image" Target="../media/image10.emf"/><Relationship Id="rId1" Type="http://schemas.openxmlformats.org/officeDocument/2006/relationships/slideLayout" Target="../slideLayouts/slideLayout1.xml"/><Relationship Id="rId2"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p:cNvPicPr>
            <a:picLocks noChangeAspect="1"/>
          </p:cNvPicPr>
          <p:nvPr/>
        </p:nvPicPr>
        <p:blipFill>
          <a:blip r:embed="rId2"/>
          <a:stretch>
            <a:fillRect/>
          </a:stretch>
        </p:blipFill>
        <p:spPr>
          <a:xfrm>
            <a:off x="14238870" y="11258926"/>
            <a:ext cx="14549178" cy="6631813"/>
          </a:xfrm>
          <a:prstGeom prst="rect">
            <a:avLst/>
          </a:prstGeom>
        </p:spPr>
      </p:pic>
      <p:pic>
        <p:nvPicPr>
          <p:cNvPr id="26" name="Picture 25"/>
          <p:cNvPicPr>
            <a:picLocks noChangeAspect="1"/>
          </p:cNvPicPr>
          <p:nvPr/>
        </p:nvPicPr>
        <p:blipFill>
          <a:blip r:embed="rId3"/>
          <a:stretch>
            <a:fillRect/>
          </a:stretch>
        </p:blipFill>
        <p:spPr>
          <a:xfrm>
            <a:off x="16778969" y="20545525"/>
            <a:ext cx="10866007" cy="5319816"/>
          </a:xfrm>
          <a:prstGeom prst="rect">
            <a:avLst/>
          </a:prstGeom>
        </p:spPr>
      </p:pic>
      <p:sp>
        <p:nvSpPr>
          <p:cNvPr id="7" name="TextBox 6"/>
          <p:cNvSpPr txBox="1"/>
          <p:nvPr/>
        </p:nvSpPr>
        <p:spPr>
          <a:xfrm>
            <a:off x="588520" y="905366"/>
            <a:ext cx="42737714" cy="5386090"/>
          </a:xfrm>
          <a:prstGeom prst="rect">
            <a:avLst/>
          </a:prstGeom>
          <a:noFill/>
        </p:spPr>
        <p:txBody>
          <a:bodyPr wrap="square" rtlCol="0">
            <a:spAutoFit/>
          </a:bodyPr>
          <a:lstStyle/>
          <a:p>
            <a:pPr algn="ctr"/>
            <a:r>
              <a:rPr lang="en-US" sz="8800" b="1" dirty="0" smtClean="0">
                <a:solidFill>
                  <a:srgbClr val="FFFFFF"/>
                </a:solidFill>
                <a:latin typeface="Arial"/>
                <a:cs typeface="Arial"/>
              </a:rPr>
              <a:t>Amygdala Sub-Regional Functional Connectivity Predicts </a:t>
            </a:r>
          </a:p>
          <a:p>
            <a:pPr algn="ctr"/>
            <a:r>
              <a:rPr lang="en-US" sz="8800" b="1" dirty="0" smtClean="0">
                <a:solidFill>
                  <a:srgbClr val="FFFFFF"/>
                </a:solidFill>
                <a:latin typeface="Arial"/>
                <a:cs typeface="Arial"/>
              </a:rPr>
              <a:t>Anxiety in Children with Reading Disorder</a:t>
            </a:r>
          </a:p>
          <a:p>
            <a:pPr algn="ctr"/>
            <a:endParaRPr lang="en-US" sz="4800" b="1" dirty="0" smtClean="0">
              <a:solidFill>
                <a:srgbClr val="FFFFFF"/>
              </a:solidFill>
              <a:latin typeface="Arial"/>
              <a:cs typeface="Arial"/>
            </a:endParaRPr>
          </a:p>
          <a:p>
            <a:pPr algn="ctr"/>
            <a:r>
              <a:rPr lang="en-US" sz="6000" b="1" dirty="0" smtClean="0">
                <a:solidFill>
                  <a:srgbClr val="FFFFFF"/>
                </a:solidFill>
                <a:latin typeface="Arial"/>
                <a:cs typeface="Arial"/>
              </a:rPr>
              <a:t>Katie </a:t>
            </a:r>
            <a:r>
              <a:rPr lang="en-US" sz="6000" b="1" smtClean="0">
                <a:solidFill>
                  <a:srgbClr val="FFFFFF"/>
                </a:solidFill>
                <a:latin typeface="Arial"/>
                <a:cs typeface="Arial"/>
              </a:rPr>
              <a:t>S. Davis</a:t>
            </a:r>
            <a:r>
              <a:rPr lang="en-US" sz="6000" b="1" dirty="0" smtClean="0">
                <a:solidFill>
                  <a:srgbClr val="FFFFFF"/>
                </a:solidFill>
                <a:latin typeface="Arial"/>
                <a:cs typeface="Arial"/>
              </a:rPr>
              <a:t>, Lauren Thomas, Rachel </a:t>
            </a:r>
            <a:r>
              <a:rPr lang="en-US" sz="6000" b="1" dirty="0">
                <a:solidFill>
                  <a:srgbClr val="FFFFFF"/>
                </a:solidFill>
                <a:latin typeface="Arial"/>
                <a:cs typeface="Arial"/>
              </a:rPr>
              <a:t>Marsh, Amy </a:t>
            </a:r>
            <a:r>
              <a:rPr lang="en-US" sz="6000" b="1" dirty="0" smtClean="0">
                <a:solidFill>
                  <a:srgbClr val="FFFFFF"/>
                </a:solidFill>
                <a:latin typeface="Arial"/>
                <a:cs typeface="Arial"/>
              </a:rPr>
              <a:t>E. Margolis</a:t>
            </a:r>
            <a:endParaRPr lang="en-US" sz="6000" b="1" baseline="30000" dirty="0" smtClean="0">
              <a:solidFill>
                <a:srgbClr val="FFFFFF"/>
              </a:solidFill>
              <a:latin typeface="Arial"/>
              <a:cs typeface="Arial"/>
            </a:endParaRPr>
          </a:p>
          <a:p>
            <a:pPr algn="ctr"/>
            <a:r>
              <a:rPr lang="en-US" sz="6000" b="1" dirty="0" smtClean="0">
                <a:solidFill>
                  <a:srgbClr val="FFFFFF"/>
                </a:solidFill>
                <a:latin typeface="Arial"/>
                <a:cs typeface="Arial"/>
              </a:rPr>
              <a:t>Division of Child and Adolescent Psychiatry in the Department of Psychiatry, Columbia University </a:t>
            </a:r>
            <a:endParaRPr lang="en-US" sz="6000" b="1" dirty="0">
              <a:solidFill>
                <a:srgbClr val="FFFFFF"/>
              </a:solidFill>
              <a:latin typeface="Arial"/>
              <a:cs typeface="Arial"/>
            </a:endParaRPr>
          </a:p>
        </p:txBody>
      </p:sp>
      <p:sp>
        <p:nvSpPr>
          <p:cNvPr id="9" name="TextBox 8"/>
          <p:cNvSpPr txBox="1"/>
          <p:nvPr/>
        </p:nvSpPr>
        <p:spPr>
          <a:xfrm>
            <a:off x="867293" y="7464911"/>
            <a:ext cx="5327654" cy="92333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5400" b="1" dirty="0" smtClean="0">
                <a:solidFill>
                  <a:schemeClr val="tx2"/>
                </a:solidFill>
                <a:latin typeface="Arial"/>
                <a:cs typeface="Arial"/>
              </a:rPr>
              <a:t>OBJECTIVE</a:t>
            </a:r>
            <a:endParaRPr lang="en-US" sz="5400" b="1" dirty="0">
              <a:solidFill>
                <a:schemeClr val="accent1"/>
              </a:solidFill>
              <a:latin typeface="Arial"/>
              <a:cs typeface="Arial"/>
            </a:endParaRPr>
          </a:p>
        </p:txBody>
      </p:sp>
      <p:sp>
        <p:nvSpPr>
          <p:cNvPr id="10" name="TextBox 9"/>
          <p:cNvSpPr txBox="1"/>
          <p:nvPr/>
        </p:nvSpPr>
        <p:spPr>
          <a:xfrm>
            <a:off x="867292" y="8322908"/>
            <a:ext cx="9758886" cy="5632311"/>
          </a:xfrm>
          <a:prstGeom prst="rect">
            <a:avLst/>
          </a:prstGeom>
          <a:noFill/>
        </p:spPr>
        <p:txBody>
          <a:bodyPr wrap="square" rtlCol="0">
            <a:spAutoFit/>
          </a:bodyPr>
          <a:lstStyle/>
          <a:p>
            <a:r>
              <a:rPr lang="en-US" sz="3900" dirty="0"/>
              <a:t>Pediatric reading disorder (RD) is associated with an increased risk of anxiety </a:t>
            </a:r>
            <a:r>
              <a:rPr lang="en-US" sz="3900" dirty="0" smtClean="0"/>
              <a:t>symptoms</a:t>
            </a:r>
            <a:r>
              <a:rPr lang="en-US" sz="3900" baseline="30000" dirty="0" smtClean="0"/>
              <a:t>1</a:t>
            </a:r>
            <a:r>
              <a:rPr lang="en-US" sz="3900" dirty="0" smtClean="0"/>
              <a:t>, </a:t>
            </a:r>
            <a:r>
              <a:rPr lang="en-US" sz="3900" dirty="0"/>
              <a:t>but understudied are neurobiological factors that might underlie anxiety in children with RD. Given the role of the amygdala in anxiety, we assessed functional connectivity </a:t>
            </a:r>
            <a:r>
              <a:rPr lang="en-US" sz="3900" dirty="0" smtClean="0"/>
              <a:t>of </a:t>
            </a:r>
            <a:r>
              <a:rPr lang="en-US" sz="3900" dirty="0" err="1"/>
              <a:t>amygdalar</a:t>
            </a:r>
            <a:r>
              <a:rPr lang="en-US" sz="3900" dirty="0"/>
              <a:t> </a:t>
            </a:r>
            <a:r>
              <a:rPr lang="en-US" sz="3900" dirty="0" err="1"/>
              <a:t>subregions</a:t>
            </a:r>
            <a:r>
              <a:rPr lang="en-US" sz="3900" dirty="0"/>
              <a:t> in children with RD to identify functional and structural correlates of anxiety and reading impairment.</a:t>
            </a:r>
          </a:p>
        </p:txBody>
      </p:sp>
      <p:sp>
        <p:nvSpPr>
          <p:cNvPr id="11" name="Rectangle 10"/>
          <p:cNvSpPr/>
          <p:nvPr/>
        </p:nvSpPr>
        <p:spPr>
          <a:xfrm>
            <a:off x="588519" y="7374943"/>
            <a:ext cx="10334008" cy="6559035"/>
          </a:xfrm>
          <a:prstGeom prst="rect">
            <a:avLst/>
          </a:prstGeom>
          <a:noFill/>
          <a:ln w="76200" cmpd="sng">
            <a:solidFill>
              <a:schemeClr val="accent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p:cNvSpPr txBox="1"/>
          <p:nvPr/>
        </p:nvSpPr>
        <p:spPr>
          <a:xfrm>
            <a:off x="867293" y="14441964"/>
            <a:ext cx="5327654" cy="92333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5400" b="1" dirty="0" smtClean="0">
                <a:solidFill>
                  <a:schemeClr val="tx2"/>
                </a:solidFill>
                <a:latin typeface="Arial"/>
                <a:cs typeface="Arial"/>
              </a:rPr>
              <a:t>METHODS</a:t>
            </a:r>
            <a:endParaRPr lang="en-US" sz="5400" b="1" dirty="0">
              <a:solidFill>
                <a:schemeClr val="tx2"/>
              </a:solidFill>
              <a:latin typeface="Arial"/>
              <a:cs typeface="Arial"/>
            </a:endParaRPr>
          </a:p>
        </p:txBody>
      </p:sp>
      <p:sp>
        <p:nvSpPr>
          <p:cNvPr id="13" name="TextBox 12"/>
          <p:cNvSpPr txBox="1"/>
          <p:nvPr/>
        </p:nvSpPr>
        <p:spPr>
          <a:xfrm>
            <a:off x="881275" y="15492290"/>
            <a:ext cx="10041252" cy="7294304"/>
          </a:xfrm>
          <a:prstGeom prst="rect">
            <a:avLst/>
          </a:prstGeom>
          <a:noFill/>
        </p:spPr>
        <p:txBody>
          <a:bodyPr wrap="square" rtlCol="0">
            <a:spAutoFit/>
          </a:bodyPr>
          <a:lstStyle/>
          <a:p>
            <a:r>
              <a:rPr lang="en-US" sz="3900" dirty="0"/>
              <a:t>We collected resting state </a:t>
            </a:r>
            <a:r>
              <a:rPr lang="en-US" sz="3900" dirty="0" smtClean="0"/>
              <a:t>functional </a:t>
            </a:r>
            <a:r>
              <a:rPr lang="en-US" sz="3900" dirty="0"/>
              <a:t>MRI data from 22 children with RD and 21 typically developing (TD) children, ages 7 to 13 years. We assessed group differences in resting state functional connectivity (RSFC) from, and voxel-based </a:t>
            </a:r>
            <a:r>
              <a:rPr lang="en-US" sz="3900" dirty="0" err="1"/>
              <a:t>morphometry</a:t>
            </a:r>
            <a:r>
              <a:rPr lang="en-US" sz="3900" dirty="0"/>
              <a:t> of, </a:t>
            </a:r>
            <a:r>
              <a:rPr lang="en-US" sz="3900" dirty="0" err="1"/>
              <a:t>amygdalar</a:t>
            </a:r>
            <a:r>
              <a:rPr lang="en-US" sz="3900" dirty="0"/>
              <a:t> </a:t>
            </a:r>
            <a:r>
              <a:rPr lang="en-US" sz="3900" dirty="0" err="1" smtClean="0"/>
              <a:t>subregions</a:t>
            </a:r>
            <a:r>
              <a:rPr lang="en-US" sz="3900" dirty="0" smtClean="0"/>
              <a:t> (i.e. </a:t>
            </a:r>
            <a:r>
              <a:rPr lang="en-US" sz="3900" dirty="0" err="1" smtClean="0"/>
              <a:t>basolateral</a:t>
            </a:r>
            <a:r>
              <a:rPr lang="en-US" sz="3900" dirty="0" smtClean="0"/>
              <a:t> amygdala [BLA], </a:t>
            </a:r>
            <a:r>
              <a:rPr lang="en-US" sz="3900" dirty="0" err="1" smtClean="0"/>
              <a:t>centromedial</a:t>
            </a:r>
            <a:r>
              <a:rPr lang="en-US" sz="3900" dirty="0" smtClean="0"/>
              <a:t> amygdala [CMA], and </a:t>
            </a:r>
            <a:r>
              <a:rPr lang="en-US" sz="3900" dirty="0" err="1" smtClean="0"/>
              <a:t>stria</a:t>
            </a:r>
            <a:r>
              <a:rPr lang="en-US" sz="3900" dirty="0" smtClean="0"/>
              <a:t> </a:t>
            </a:r>
            <a:r>
              <a:rPr lang="en-US" sz="3900" dirty="0" err="1" smtClean="0"/>
              <a:t>terminalis</a:t>
            </a:r>
            <a:r>
              <a:rPr lang="en-US" sz="3900" dirty="0" smtClean="0"/>
              <a:t> {STR], derived from the </a:t>
            </a:r>
            <a:r>
              <a:rPr lang="en-US" sz="3900" dirty="0" err="1" smtClean="0"/>
              <a:t>Juelich</a:t>
            </a:r>
            <a:r>
              <a:rPr lang="en-US" sz="3900" dirty="0" smtClean="0"/>
              <a:t> Histological Atlas</a:t>
            </a:r>
            <a:r>
              <a:rPr lang="en-US" sz="3900" baseline="30000" dirty="0"/>
              <a:t>2</a:t>
            </a:r>
            <a:r>
              <a:rPr lang="en-US" sz="3900" dirty="0" smtClean="0"/>
              <a:t>).</a:t>
            </a:r>
            <a:r>
              <a:rPr lang="fr-FR" sz="3900" dirty="0" smtClean="0"/>
              <a:t> </a:t>
            </a:r>
            <a:r>
              <a:rPr lang="fr-FR" sz="3900" dirty="0"/>
              <a:t>Association</a:t>
            </a:r>
            <a:r>
              <a:rPr lang="en-US" sz="3900" dirty="0"/>
              <a:t>s of </a:t>
            </a:r>
            <a:r>
              <a:rPr lang="en-US" sz="3900" dirty="0" err="1"/>
              <a:t>amygdalar</a:t>
            </a:r>
            <a:r>
              <a:rPr lang="en-US" sz="3900" dirty="0"/>
              <a:t> RSFC and volume with reading impairment</a:t>
            </a:r>
            <a:r>
              <a:rPr lang="en-US" sz="3900" dirty="0" smtClean="0"/>
              <a:t>, GORT-V </a:t>
            </a:r>
            <a:r>
              <a:rPr lang="en-US" sz="3900" dirty="0"/>
              <a:t>reading </a:t>
            </a:r>
            <a:r>
              <a:rPr lang="en-US" sz="3900" dirty="0" smtClean="0"/>
              <a:t>fluency, </a:t>
            </a:r>
            <a:r>
              <a:rPr lang="en-US" sz="3900" dirty="0"/>
              <a:t>and </a:t>
            </a:r>
            <a:r>
              <a:rPr lang="en-US" sz="3900" dirty="0" smtClean="0"/>
              <a:t>RCMAS total anxiety scores were </a:t>
            </a:r>
            <a:r>
              <a:rPr lang="en-US" sz="3900" dirty="0"/>
              <a:t>explored.</a:t>
            </a:r>
          </a:p>
        </p:txBody>
      </p:sp>
      <p:sp>
        <p:nvSpPr>
          <p:cNvPr id="14" name="Rectangle 13"/>
          <p:cNvSpPr/>
          <p:nvPr/>
        </p:nvSpPr>
        <p:spPr>
          <a:xfrm>
            <a:off x="588519" y="14190113"/>
            <a:ext cx="10334008" cy="15700507"/>
          </a:xfrm>
          <a:prstGeom prst="rect">
            <a:avLst/>
          </a:prstGeom>
          <a:noFill/>
          <a:ln w="76200" cmpd="sng">
            <a:solidFill>
              <a:schemeClr val="accent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11336753" y="7374942"/>
            <a:ext cx="21310618" cy="22515678"/>
          </a:xfrm>
          <a:prstGeom prst="rect">
            <a:avLst/>
          </a:prstGeom>
          <a:noFill/>
          <a:ln w="76200" cmpd="sng">
            <a:solidFill>
              <a:schemeClr val="accent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extBox 15"/>
          <p:cNvSpPr txBox="1"/>
          <p:nvPr/>
        </p:nvSpPr>
        <p:spPr>
          <a:xfrm>
            <a:off x="11675002" y="7464911"/>
            <a:ext cx="5327654" cy="92333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5400" b="1" dirty="0" smtClean="0">
                <a:solidFill>
                  <a:schemeClr val="tx2"/>
                </a:solidFill>
                <a:latin typeface="Arial"/>
                <a:cs typeface="Arial"/>
              </a:rPr>
              <a:t>RESULTS</a:t>
            </a:r>
            <a:endParaRPr lang="en-US" sz="5400" b="1" dirty="0">
              <a:solidFill>
                <a:schemeClr val="tx2"/>
              </a:solidFill>
              <a:latin typeface="Arial"/>
              <a:cs typeface="Arial"/>
            </a:endParaRPr>
          </a:p>
        </p:txBody>
      </p:sp>
      <p:sp>
        <p:nvSpPr>
          <p:cNvPr id="17" name="TextBox 16"/>
          <p:cNvSpPr txBox="1"/>
          <p:nvPr/>
        </p:nvSpPr>
        <p:spPr>
          <a:xfrm>
            <a:off x="33356249" y="7464911"/>
            <a:ext cx="5327654" cy="92333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5400" b="1" dirty="0" smtClean="0">
                <a:solidFill>
                  <a:schemeClr val="tx2"/>
                </a:solidFill>
                <a:latin typeface="Arial"/>
                <a:cs typeface="Arial"/>
              </a:rPr>
              <a:t>CONCLUSIONS</a:t>
            </a:r>
            <a:endParaRPr lang="en-US" sz="5400" b="1" dirty="0">
              <a:solidFill>
                <a:schemeClr val="tx2"/>
              </a:solidFill>
              <a:latin typeface="Arial"/>
              <a:cs typeface="Arial"/>
            </a:endParaRPr>
          </a:p>
        </p:txBody>
      </p:sp>
      <p:sp>
        <p:nvSpPr>
          <p:cNvPr id="18" name="TextBox 17"/>
          <p:cNvSpPr txBox="1"/>
          <p:nvPr/>
        </p:nvSpPr>
        <p:spPr>
          <a:xfrm>
            <a:off x="33356249" y="8476720"/>
            <a:ext cx="9447293" cy="8710077"/>
          </a:xfrm>
          <a:prstGeom prst="rect">
            <a:avLst/>
          </a:prstGeom>
          <a:noFill/>
        </p:spPr>
        <p:txBody>
          <a:bodyPr wrap="square" rtlCol="0">
            <a:spAutoFit/>
          </a:bodyPr>
          <a:lstStyle/>
          <a:p>
            <a:r>
              <a:rPr lang="en-US" sz="4000" dirty="0"/>
              <a:t>These findings are consistent with </a:t>
            </a:r>
            <a:r>
              <a:rPr lang="en-US" sz="4000" dirty="0" err="1"/>
              <a:t>amygdalar</a:t>
            </a:r>
            <a:r>
              <a:rPr lang="en-US" sz="4000" dirty="0"/>
              <a:t> </a:t>
            </a:r>
            <a:r>
              <a:rPr lang="en-US" sz="4000" dirty="0" smtClean="0"/>
              <a:t>functional abnormalities </a:t>
            </a:r>
            <a:r>
              <a:rPr lang="en-US" sz="4000" dirty="0"/>
              <a:t>in pediatric anxiety disorders, suggesting a common neurobiological mechanism underlying anxiety and reading impairment in children. Thus, aberrant patterns of RSFC and decreased volumes of </a:t>
            </a:r>
            <a:r>
              <a:rPr lang="en-US" sz="4000" dirty="0" err="1"/>
              <a:t>amygdalar</a:t>
            </a:r>
            <a:r>
              <a:rPr lang="en-US" sz="4000" dirty="0"/>
              <a:t> </a:t>
            </a:r>
            <a:r>
              <a:rPr lang="en-US" sz="4000" dirty="0" err="1"/>
              <a:t>subregions</a:t>
            </a:r>
            <a:r>
              <a:rPr lang="en-US" sz="4000" dirty="0"/>
              <a:t> may serve as potential targets for the treatment of anxiety symptoms that typically co-occur with RD. Our dimensional approach to studying anxiety in RD revealed how </a:t>
            </a:r>
            <a:r>
              <a:rPr lang="en-US" sz="4000" dirty="0" err="1"/>
              <a:t>amygdalar</a:t>
            </a:r>
            <a:r>
              <a:rPr lang="en-US" sz="4000" dirty="0"/>
              <a:t> connectivity underlies anxiety and reading impairment across a continuum from normal to abnormal.</a:t>
            </a:r>
          </a:p>
        </p:txBody>
      </p:sp>
      <p:sp>
        <p:nvSpPr>
          <p:cNvPr id="19" name="Rectangle 18"/>
          <p:cNvSpPr/>
          <p:nvPr/>
        </p:nvSpPr>
        <p:spPr>
          <a:xfrm>
            <a:off x="33021592" y="7375424"/>
            <a:ext cx="10247639" cy="10596254"/>
          </a:xfrm>
          <a:prstGeom prst="rect">
            <a:avLst/>
          </a:prstGeom>
          <a:noFill/>
          <a:ln w="76200" cmpd="sng">
            <a:solidFill>
              <a:schemeClr val="accent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1" name="Group 30"/>
          <p:cNvGrpSpPr/>
          <p:nvPr/>
        </p:nvGrpSpPr>
        <p:grpSpPr>
          <a:xfrm>
            <a:off x="33021593" y="18275801"/>
            <a:ext cx="10304641" cy="7038717"/>
            <a:chOff x="33021592" y="21705552"/>
            <a:chExt cx="10304641" cy="7038717"/>
          </a:xfrm>
        </p:grpSpPr>
        <p:sp>
          <p:nvSpPr>
            <p:cNvPr id="20" name="TextBox 19"/>
            <p:cNvSpPr txBox="1"/>
            <p:nvPr/>
          </p:nvSpPr>
          <p:spPr>
            <a:xfrm>
              <a:off x="33356249" y="21705553"/>
              <a:ext cx="5327654" cy="92333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5400" b="1" dirty="0" smtClean="0">
                  <a:solidFill>
                    <a:schemeClr val="tx2"/>
                  </a:solidFill>
                  <a:latin typeface="Arial"/>
                  <a:cs typeface="Arial"/>
                </a:rPr>
                <a:t>REFERENCES</a:t>
              </a:r>
              <a:endParaRPr lang="en-US" sz="5400" b="1" dirty="0">
                <a:solidFill>
                  <a:schemeClr val="tx2"/>
                </a:solidFill>
                <a:latin typeface="Arial"/>
                <a:cs typeface="Arial"/>
              </a:endParaRPr>
            </a:p>
          </p:txBody>
        </p:sp>
        <p:sp>
          <p:nvSpPr>
            <p:cNvPr id="21" name="TextBox 20"/>
            <p:cNvSpPr txBox="1"/>
            <p:nvPr/>
          </p:nvSpPr>
          <p:spPr>
            <a:xfrm>
              <a:off x="33356249" y="22167218"/>
              <a:ext cx="8329429" cy="5970865"/>
            </a:xfrm>
            <a:prstGeom prst="rect">
              <a:avLst/>
            </a:prstGeom>
            <a:noFill/>
          </p:spPr>
          <p:txBody>
            <a:bodyPr wrap="square" rtlCol="0">
              <a:spAutoFit/>
            </a:bodyPr>
            <a:lstStyle/>
            <a:p>
              <a:endParaRPr lang="en-US" sz="3000" dirty="0" smtClean="0"/>
            </a:p>
            <a:p>
              <a:endParaRPr lang="en-US" sz="3200" dirty="0"/>
            </a:p>
            <a:p>
              <a:r>
                <a:rPr lang="en-US" sz="3200" dirty="0" err="1"/>
                <a:t>Greenham</a:t>
              </a:r>
              <a:r>
                <a:rPr lang="en-US" sz="3200" dirty="0"/>
                <a:t> SL. Learning Disabilities and Psychosocial Adjustment: A Critical Review. </a:t>
              </a:r>
              <a:r>
                <a:rPr lang="en-US" sz="3200" i="1" dirty="0"/>
                <a:t>Child </a:t>
              </a:r>
              <a:r>
                <a:rPr lang="en-US" sz="3200" i="1" dirty="0" err="1"/>
                <a:t>Neuropsychol</a:t>
              </a:r>
              <a:r>
                <a:rPr lang="en-US" sz="3200" dirty="0"/>
                <a:t>. 1999;5(3):171-196. doi:10.1076/chin.5.3.171.7335. </a:t>
              </a:r>
              <a:endParaRPr lang="en-US" sz="3200" dirty="0" smtClean="0"/>
            </a:p>
            <a:p>
              <a:endParaRPr lang="en-US" sz="3200" dirty="0" smtClean="0"/>
            </a:p>
            <a:p>
              <a:r>
                <a:rPr lang="en-US" sz="3200" dirty="0" err="1" smtClean="0"/>
                <a:t>Eickhoff</a:t>
              </a:r>
              <a:r>
                <a:rPr lang="en-US" sz="3200" dirty="0" smtClean="0"/>
                <a:t> </a:t>
              </a:r>
              <a:r>
                <a:rPr lang="en-US" sz="3200" dirty="0"/>
                <a:t>SB, Stephan KE, </a:t>
              </a:r>
              <a:r>
                <a:rPr lang="en-US" sz="3200" dirty="0" err="1"/>
                <a:t>Mohlberg</a:t>
              </a:r>
              <a:r>
                <a:rPr lang="en-US" sz="3200" dirty="0"/>
                <a:t> H, et al. A new SPM toolbox for combining probabilistic </a:t>
              </a:r>
              <a:r>
                <a:rPr lang="en-US" sz="3200" dirty="0" err="1"/>
                <a:t>cytoarchitectonic</a:t>
              </a:r>
              <a:r>
                <a:rPr lang="en-US" sz="3200" dirty="0"/>
                <a:t> maps and functional imaging data. </a:t>
              </a:r>
              <a:r>
                <a:rPr lang="en-US" sz="3200" i="1" dirty="0" err="1"/>
                <a:t>NeuroImage</a:t>
              </a:r>
              <a:r>
                <a:rPr lang="en-US" sz="3200" dirty="0"/>
                <a:t>. 2005;25(4):1325-1335. doi:10.1016/j.neuroimage.2004.12.034. </a:t>
              </a:r>
              <a:endParaRPr lang="en-US" sz="3000" dirty="0">
                <a:effectLst/>
              </a:endParaRPr>
            </a:p>
          </p:txBody>
        </p:sp>
        <p:sp>
          <p:nvSpPr>
            <p:cNvPr id="22" name="Rectangle 21"/>
            <p:cNvSpPr/>
            <p:nvPr/>
          </p:nvSpPr>
          <p:spPr>
            <a:xfrm>
              <a:off x="33021592" y="21705552"/>
              <a:ext cx="10304641" cy="7038717"/>
            </a:xfrm>
            <a:prstGeom prst="rect">
              <a:avLst/>
            </a:prstGeom>
            <a:noFill/>
            <a:ln w="76200" cmpd="sng">
              <a:solidFill>
                <a:schemeClr val="accent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23" name="Picture 22" descr="2. CU New Crown white.psd"/>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8520" y="4315984"/>
            <a:ext cx="2704867" cy="2160137"/>
          </a:xfrm>
          <a:prstGeom prst="rect">
            <a:avLst/>
          </a:prstGeom>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8520" y="30569839"/>
            <a:ext cx="12691723" cy="1867611"/>
          </a:xfrm>
          <a:prstGeom prst="rect">
            <a:avLst/>
          </a:prstGeom>
        </p:spPr>
      </p:pic>
      <p:pic>
        <p:nvPicPr>
          <p:cNvPr id="24" name="Picture 2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108040" y="30305517"/>
            <a:ext cx="7600726" cy="2320471"/>
          </a:xfrm>
          <a:prstGeom prst="rect">
            <a:avLst/>
          </a:prstGeom>
        </p:spPr>
      </p:pic>
      <p:sp>
        <p:nvSpPr>
          <p:cNvPr id="3" name="TextBox 2"/>
          <p:cNvSpPr txBox="1"/>
          <p:nvPr/>
        </p:nvSpPr>
        <p:spPr>
          <a:xfrm>
            <a:off x="11675002" y="8619718"/>
            <a:ext cx="20457548" cy="2554545"/>
          </a:xfrm>
          <a:prstGeom prst="rect">
            <a:avLst/>
          </a:prstGeom>
          <a:noFill/>
        </p:spPr>
        <p:txBody>
          <a:bodyPr wrap="square" rtlCol="0">
            <a:spAutoFit/>
          </a:bodyPr>
          <a:lstStyle/>
          <a:p>
            <a:r>
              <a:rPr lang="en-US" sz="4000" dirty="0"/>
              <a:t>Relative to TD children, those with RD showed increased RSFC from </a:t>
            </a:r>
            <a:r>
              <a:rPr lang="en-US" sz="4000" dirty="0" err="1"/>
              <a:t>amygdalar</a:t>
            </a:r>
            <a:r>
              <a:rPr lang="en-US" sz="4000" dirty="0"/>
              <a:t> nuclei to frontal pole, lateral occipital cortex, and thalamus, as well as reduced volumes of </a:t>
            </a:r>
            <a:r>
              <a:rPr lang="en-US" sz="4000" dirty="0" err="1"/>
              <a:t>amygdalar</a:t>
            </a:r>
            <a:r>
              <a:rPr lang="en-US" sz="4000" dirty="0"/>
              <a:t> </a:t>
            </a:r>
            <a:r>
              <a:rPr lang="en-US" sz="4000" dirty="0" err="1"/>
              <a:t>subregions</a:t>
            </a:r>
            <a:r>
              <a:rPr lang="en-US" sz="4000" dirty="0"/>
              <a:t>. Across all subjects, specific </a:t>
            </a:r>
            <a:r>
              <a:rPr lang="en-US" sz="4000" dirty="0" err="1"/>
              <a:t>subregional</a:t>
            </a:r>
            <a:r>
              <a:rPr lang="en-US" sz="4000" dirty="0"/>
              <a:t> patterns of RSFC positively predicted both reading impairment and self-reported anxiety and mediated their relationship. </a:t>
            </a:r>
          </a:p>
        </p:txBody>
      </p:sp>
      <p:sp>
        <p:nvSpPr>
          <p:cNvPr id="44" name="Rectangle 43"/>
          <p:cNvSpPr/>
          <p:nvPr/>
        </p:nvSpPr>
        <p:spPr>
          <a:xfrm>
            <a:off x="11675002" y="17896075"/>
            <a:ext cx="20457548" cy="2862322"/>
          </a:xfrm>
          <a:prstGeom prst="rect">
            <a:avLst/>
          </a:prstGeom>
        </p:spPr>
        <p:txBody>
          <a:bodyPr wrap="square">
            <a:spAutoFit/>
          </a:bodyPr>
          <a:lstStyle/>
          <a:p>
            <a:r>
              <a:rPr lang="en-US" sz="3200" b="1" dirty="0"/>
              <a:t>Figure 1. Group Differences in RSFC from </a:t>
            </a:r>
            <a:r>
              <a:rPr lang="en-US" sz="3200" b="1" dirty="0" err="1"/>
              <a:t>Amygdalar</a:t>
            </a:r>
            <a:r>
              <a:rPr lang="en-US" sz="3200" b="1" dirty="0"/>
              <a:t> Nuclei. </a:t>
            </a:r>
            <a:r>
              <a:rPr lang="en-US" sz="3200" dirty="0"/>
              <a:t>In the RD compared to TD groups, increased RSFC was detected from (A) left BLA to left FP and from right BLA to left THAL and right LOC, (B) right CMA to right THAL and right LOC, and (C) left STR to left LOC. Increases in RSFC in the RD compared to TD group are shown in red. </a:t>
            </a:r>
            <a:r>
              <a:rPr lang="en-US" sz="2800" dirty="0"/>
              <a:t>All statistical maps were generated in SPM, </a:t>
            </a:r>
            <a:r>
              <a:rPr lang="en-US" sz="2800" dirty="0" err="1"/>
              <a:t>thresholded</a:t>
            </a:r>
            <a:r>
              <a:rPr lang="en-US" sz="2800" dirty="0"/>
              <a:t> at p&lt;0.01, uncorrected, for display purposes. Abbreviations: BLA, </a:t>
            </a:r>
            <a:r>
              <a:rPr lang="en-US" sz="2800" dirty="0" err="1"/>
              <a:t>basolateral</a:t>
            </a:r>
            <a:r>
              <a:rPr lang="en-US" sz="2800" dirty="0"/>
              <a:t> amygdala; CMA, </a:t>
            </a:r>
            <a:r>
              <a:rPr lang="en-US" sz="2800" dirty="0" err="1"/>
              <a:t>centromedial</a:t>
            </a:r>
            <a:r>
              <a:rPr lang="en-US" sz="2800" dirty="0"/>
              <a:t> amygdala; FP, frontal pole; LOC, lateral occipital cortex; RD, reading disorder; RSFC, resting state functional connectivity; STR, </a:t>
            </a:r>
            <a:r>
              <a:rPr lang="en-US" sz="2800" dirty="0" err="1"/>
              <a:t>stria</a:t>
            </a:r>
            <a:r>
              <a:rPr lang="en-US" sz="2800" dirty="0"/>
              <a:t> </a:t>
            </a:r>
            <a:r>
              <a:rPr lang="en-US" sz="2800" dirty="0" err="1"/>
              <a:t>terminalis</a:t>
            </a:r>
            <a:r>
              <a:rPr lang="en-US" sz="2800" dirty="0"/>
              <a:t>; TD, typically developing; THAL, thalamus. </a:t>
            </a:r>
          </a:p>
        </p:txBody>
      </p:sp>
      <p:sp>
        <p:nvSpPr>
          <p:cNvPr id="47" name="Rectangle 46"/>
          <p:cNvSpPr/>
          <p:nvPr/>
        </p:nvSpPr>
        <p:spPr>
          <a:xfrm>
            <a:off x="11597564" y="25650659"/>
            <a:ext cx="20534986" cy="4647426"/>
          </a:xfrm>
          <a:prstGeom prst="rect">
            <a:avLst/>
          </a:prstGeom>
        </p:spPr>
        <p:txBody>
          <a:bodyPr wrap="square">
            <a:spAutoFit/>
          </a:bodyPr>
          <a:lstStyle/>
          <a:p>
            <a:r>
              <a:rPr lang="en-US" sz="3200" b="1" dirty="0"/>
              <a:t>Figure 2. Mediating Effects of RSFC from </a:t>
            </a:r>
            <a:r>
              <a:rPr lang="en-US" sz="3200" b="1" dirty="0" err="1"/>
              <a:t>Amygdalar</a:t>
            </a:r>
            <a:r>
              <a:rPr lang="en-US" sz="3200" b="1" dirty="0"/>
              <a:t> Nuclei on Reading and Anxiety. </a:t>
            </a:r>
            <a:r>
              <a:rPr lang="en-US" sz="3200" dirty="0"/>
              <a:t>(A) RSFC from right BLA to left THAL, right CMA to left FP and right THAL, and left STR to left LOC mediated the relationship between reading impairment and anxiety symptoms</a:t>
            </a:r>
            <a:r>
              <a:rPr lang="en-US" sz="2800" dirty="0"/>
              <a:t>. Indirect effects for right BLA to left THAL: LLCI = 0.0034, ULCI = 0.3241; right CMA to left FP: LLCI = 0.0271, ULCI = 0.3475; right CMA to right THAL: LLCI = 0.0336, ULCI = 0.5912; left STR to left LOC: ULCI = 0.0364, ULCI = 0.2635. (B) RSFC from right BLA to left THAL, right CMA to right THAL, and left STR to left LOC mediated the relationship between reading rate and anxiety symptoms. Indirect effects for right BLA to left THAL: LLCI = -0.1790, ULCI = -0.0048; right CMA to right THAL: LLCI = -0.1918, ULCI = -0.0158; left STR to left LOC: ULCI = -0.1607, ULCI = -0.0221. Abbreviations: BLA, </a:t>
            </a:r>
            <a:r>
              <a:rPr lang="en-US" sz="2800" dirty="0" err="1"/>
              <a:t>basolateral</a:t>
            </a:r>
            <a:r>
              <a:rPr lang="en-US" sz="2800" dirty="0"/>
              <a:t> amygdala; CMA, </a:t>
            </a:r>
            <a:r>
              <a:rPr lang="en-US" sz="2800" dirty="0" err="1"/>
              <a:t>centromedial</a:t>
            </a:r>
            <a:r>
              <a:rPr lang="en-US" sz="2800" dirty="0"/>
              <a:t> amygdala; FP, frontal pole; LLCI, lower level confidence interval; LOC, lateral occipital cortex; RSFC, resting state functional connectivity; STR, </a:t>
            </a:r>
            <a:r>
              <a:rPr lang="en-US" sz="2800" dirty="0" err="1"/>
              <a:t>stria</a:t>
            </a:r>
            <a:r>
              <a:rPr lang="en-US" sz="2800" dirty="0"/>
              <a:t> </a:t>
            </a:r>
            <a:r>
              <a:rPr lang="en-US" sz="2800" dirty="0" err="1"/>
              <a:t>terminalis</a:t>
            </a:r>
            <a:r>
              <a:rPr lang="en-US" sz="2800" dirty="0"/>
              <a:t>; THAL, thalamus; ULCI, upper level confidence interval.</a:t>
            </a:r>
          </a:p>
          <a:p>
            <a:endParaRPr lang="en-US" sz="3200" strike="sngStrike" dirty="0"/>
          </a:p>
        </p:txBody>
      </p:sp>
      <p:sp>
        <p:nvSpPr>
          <p:cNvPr id="48" name="Rectangle 47"/>
          <p:cNvSpPr/>
          <p:nvPr/>
        </p:nvSpPr>
        <p:spPr>
          <a:xfrm>
            <a:off x="810941" y="22909502"/>
            <a:ext cx="6686446" cy="707886"/>
          </a:xfrm>
          <a:prstGeom prst="rect">
            <a:avLst/>
          </a:prstGeom>
        </p:spPr>
        <p:txBody>
          <a:bodyPr wrap="none">
            <a:spAutoFit/>
          </a:bodyPr>
          <a:lstStyle/>
          <a:p>
            <a:r>
              <a:rPr lang="en-US" sz="4000" b="1" dirty="0" smtClean="0">
                <a:solidFill>
                  <a:schemeClr val="tx2"/>
                </a:solidFill>
                <a:latin typeface="Arial"/>
                <a:cs typeface="Arial"/>
              </a:rPr>
              <a:t>Reading Impairment Score</a:t>
            </a:r>
            <a:endParaRPr lang="en-US" sz="4000" b="1" dirty="0">
              <a:solidFill>
                <a:schemeClr val="tx2"/>
              </a:solidFill>
              <a:latin typeface="Arial"/>
              <a:cs typeface="Arial"/>
            </a:endParaRPr>
          </a:p>
        </p:txBody>
      </p:sp>
      <p:sp>
        <p:nvSpPr>
          <p:cNvPr id="49" name="TextBox 48"/>
          <p:cNvSpPr txBox="1"/>
          <p:nvPr/>
        </p:nvSpPr>
        <p:spPr>
          <a:xfrm>
            <a:off x="835863" y="23705938"/>
            <a:ext cx="9744903" cy="6247864"/>
          </a:xfrm>
          <a:prstGeom prst="rect">
            <a:avLst/>
          </a:prstGeom>
          <a:noFill/>
        </p:spPr>
        <p:txBody>
          <a:bodyPr wrap="square" rtlCol="0">
            <a:spAutoFit/>
          </a:bodyPr>
          <a:lstStyle/>
          <a:p>
            <a:r>
              <a:rPr lang="en-US" sz="3900" dirty="0"/>
              <a:t>A reading impairment score was created by assigning one point for each of the following: (1) each reading measure on which participants scored at or below the 25th percentile, (2) a history of academic difficulty or reading intervention, (3) a prior diagnosis of a reading disorder, and (4) placement in a special education school. A higher reading impairment score indicates worse overall reading proficiency. </a:t>
            </a:r>
          </a:p>
        </p:txBody>
      </p:sp>
      <p:sp>
        <p:nvSpPr>
          <p:cNvPr id="50" name="TextBox 49"/>
          <p:cNvSpPr txBox="1"/>
          <p:nvPr/>
        </p:nvSpPr>
        <p:spPr>
          <a:xfrm>
            <a:off x="33186909" y="25856047"/>
            <a:ext cx="9912981" cy="175432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5400" b="1" dirty="0" smtClean="0">
                <a:solidFill>
                  <a:schemeClr val="tx2"/>
                </a:solidFill>
                <a:latin typeface="Arial"/>
                <a:cs typeface="Arial"/>
              </a:rPr>
              <a:t>ACKNOWLEDGEMENTS AND FINANCIAL DISCLOSURES</a:t>
            </a:r>
            <a:endParaRPr lang="en-US" sz="5400" b="1" dirty="0">
              <a:solidFill>
                <a:schemeClr val="tx2"/>
              </a:solidFill>
              <a:latin typeface="Arial"/>
              <a:cs typeface="Arial"/>
            </a:endParaRPr>
          </a:p>
        </p:txBody>
      </p:sp>
      <p:sp>
        <p:nvSpPr>
          <p:cNvPr id="51" name="Rectangle 50"/>
          <p:cNvSpPr/>
          <p:nvPr/>
        </p:nvSpPr>
        <p:spPr>
          <a:xfrm>
            <a:off x="33021593" y="25650659"/>
            <a:ext cx="10304641" cy="4133815"/>
          </a:xfrm>
          <a:prstGeom prst="rect">
            <a:avLst/>
          </a:prstGeom>
          <a:noFill/>
          <a:ln w="76200" cmpd="sng">
            <a:solidFill>
              <a:schemeClr val="accent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Rectangle 51"/>
          <p:cNvSpPr/>
          <p:nvPr/>
        </p:nvSpPr>
        <p:spPr>
          <a:xfrm>
            <a:off x="33238285" y="27779702"/>
            <a:ext cx="9861605" cy="1708160"/>
          </a:xfrm>
          <a:prstGeom prst="rect">
            <a:avLst/>
          </a:prstGeom>
        </p:spPr>
        <p:txBody>
          <a:bodyPr wrap="square">
            <a:spAutoFit/>
          </a:bodyPr>
          <a:lstStyle/>
          <a:p>
            <a:r>
              <a:rPr lang="en-US" sz="3500" dirty="0"/>
              <a:t>This work is supported by t</a:t>
            </a:r>
            <a:r>
              <a:rPr lang="en-US" sz="3500" dirty="0" smtClean="0"/>
              <a:t>he </a:t>
            </a:r>
            <a:r>
              <a:rPr lang="en-US" sz="3500" dirty="0"/>
              <a:t>Promise Project at Columbia. All authors report no biomedical financial or potential conflicts of interest.</a:t>
            </a:r>
          </a:p>
        </p:txBody>
      </p:sp>
      <p:pic>
        <p:nvPicPr>
          <p:cNvPr id="55" name="Picture 54"/>
          <p:cNvPicPr>
            <a:picLocks noChangeAspect="1"/>
          </p:cNvPicPr>
          <p:nvPr/>
        </p:nvPicPr>
        <p:blipFill>
          <a:blip r:embed="rId7">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16778969" y="30487334"/>
            <a:ext cx="9504296" cy="1848485"/>
          </a:xfrm>
          <a:prstGeom prst="rect">
            <a:avLst/>
          </a:prstGeom>
          <a:noFill/>
          <a:ln>
            <a:noFill/>
          </a:ln>
        </p:spPr>
      </p:pic>
    </p:spTree>
    <p:extLst>
      <p:ext uri="{BB962C8B-B14F-4D97-AF65-F5344CB8AC3E}">
        <p14:creationId xmlns:p14="http://schemas.microsoft.com/office/powerpoint/2010/main" val="1397004621"/>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2427</TotalTime>
  <Words>935</Words>
  <Application>Microsoft Macintosh PowerPoint</Application>
  <PresentationFormat>Custom</PresentationFormat>
  <Paragraphs>25</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Company>AFPhotographics, LLC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Eve Vagg</dc:creator>
  <cp:lastModifiedBy>amy margolis </cp:lastModifiedBy>
  <cp:revision>65</cp:revision>
  <dcterms:created xsi:type="dcterms:W3CDTF">2016-04-14T14:15:04Z</dcterms:created>
  <dcterms:modified xsi:type="dcterms:W3CDTF">2017-01-27T02:26:39Z</dcterms:modified>
</cp:coreProperties>
</file>