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A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690"/>
  </p:normalViewPr>
  <p:slideViewPr>
    <p:cSldViewPr snapToGrid="0" snapToObjects="1">
      <p:cViewPr>
        <p:scale>
          <a:sx n="75" d="100"/>
          <a:sy n="75" d="100"/>
        </p:scale>
        <p:origin x="4416" y="322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tiedavis:Downloads:betas_accuracy_RT_neuropsych_53116%20(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tiedavis:Downloads:betas_accuracy_RT_neuropsych_53116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Sheet1!$P$1</c:f>
              <c:strCache>
                <c:ptCount val="1"/>
                <c:pt idx="0">
                  <c:v>Reading Accuracy</c:v>
                </c:pt>
              </c:strCache>
            </c:strRef>
          </c:tx>
          <c:xVal>
            <c:numRef>
              <c:f>Sheet1!$O$2:$O$1005</c:f>
              <c:numCache>
                <c:formatCode>General</c:formatCode>
                <c:ptCount val="1004"/>
                <c:pt idx="0">
                  <c:v>2.0</c:v>
                </c:pt>
                <c:pt idx="1">
                  <c:v>13.0</c:v>
                </c:pt>
                <c:pt idx="2">
                  <c:v>7.0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13.0</c:v>
                </c:pt>
                <c:pt idx="9">
                  <c:v>2.0</c:v>
                </c:pt>
                <c:pt idx="10">
                  <c:v>3.0</c:v>
                </c:pt>
                <c:pt idx="11">
                  <c:v>0.0</c:v>
                </c:pt>
                <c:pt idx="13">
                  <c:v>11.0</c:v>
                </c:pt>
                <c:pt idx="17">
                  <c:v>2.0</c:v>
                </c:pt>
                <c:pt idx="18">
                  <c:v>16.0</c:v>
                </c:pt>
                <c:pt idx="19">
                  <c:v>2.0</c:v>
                </c:pt>
                <c:pt idx="21">
                  <c:v>0.0</c:v>
                </c:pt>
                <c:pt idx="22">
                  <c:v>0.0</c:v>
                </c:pt>
                <c:pt idx="23">
                  <c:v>8.0</c:v>
                </c:pt>
                <c:pt idx="25">
                  <c:v>10.0</c:v>
                </c:pt>
                <c:pt idx="27">
                  <c:v>0.0</c:v>
                </c:pt>
                <c:pt idx="28">
                  <c:v>0.0</c:v>
                </c:pt>
                <c:pt idx="29">
                  <c:v>2.0</c:v>
                </c:pt>
                <c:pt idx="31">
                  <c:v>11.0</c:v>
                </c:pt>
                <c:pt idx="34">
                  <c:v>6.0</c:v>
                </c:pt>
                <c:pt idx="35">
                  <c:v>2.0</c:v>
                </c:pt>
                <c:pt idx="36">
                  <c:v>2.0</c:v>
                </c:pt>
                <c:pt idx="37">
                  <c:v>0.0</c:v>
                </c:pt>
                <c:pt idx="38">
                  <c:v>2.0</c:v>
                </c:pt>
                <c:pt idx="39">
                  <c:v>3.0</c:v>
                </c:pt>
                <c:pt idx="41">
                  <c:v>6.0</c:v>
                </c:pt>
                <c:pt idx="42">
                  <c:v>4.0</c:v>
                </c:pt>
                <c:pt idx="43">
                  <c:v>17.0</c:v>
                </c:pt>
                <c:pt idx="44">
                  <c:v>10.0</c:v>
                </c:pt>
                <c:pt idx="45">
                  <c:v>9.0</c:v>
                </c:pt>
              </c:numCache>
            </c:numRef>
          </c:xVal>
          <c:yVal>
            <c:numRef>
              <c:f>Sheet1!$P$2:$P$1005</c:f>
            </c:numRef>
          </c:yVal>
          <c:smooth val="0"/>
        </c:ser>
        <c:ser>
          <c:idx val="1"/>
          <c:order val="1"/>
          <c:tx>
            <c:strRef>
              <c:f>Sheet1!$Q$1</c:f>
              <c:strCache>
                <c:ptCount val="1"/>
                <c:pt idx="0">
                  <c:v>Pseduoword Reading/Encoding</c:v>
                </c:pt>
              </c:strCache>
            </c:strRef>
          </c:tx>
          <c:xVal>
            <c:numRef>
              <c:f>Sheet1!$O$2:$O$1005</c:f>
              <c:numCache>
                <c:formatCode>General</c:formatCode>
                <c:ptCount val="1004"/>
                <c:pt idx="0">
                  <c:v>2.0</c:v>
                </c:pt>
                <c:pt idx="1">
                  <c:v>13.0</c:v>
                </c:pt>
                <c:pt idx="2">
                  <c:v>7.0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13.0</c:v>
                </c:pt>
                <c:pt idx="9">
                  <c:v>2.0</c:v>
                </c:pt>
                <c:pt idx="10">
                  <c:v>3.0</c:v>
                </c:pt>
                <c:pt idx="11">
                  <c:v>0.0</c:v>
                </c:pt>
                <c:pt idx="13">
                  <c:v>11.0</c:v>
                </c:pt>
                <c:pt idx="17">
                  <c:v>2.0</c:v>
                </c:pt>
                <c:pt idx="18">
                  <c:v>16.0</c:v>
                </c:pt>
                <c:pt idx="19">
                  <c:v>2.0</c:v>
                </c:pt>
                <c:pt idx="21">
                  <c:v>0.0</c:v>
                </c:pt>
                <c:pt idx="22">
                  <c:v>0.0</c:v>
                </c:pt>
                <c:pt idx="23">
                  <c:v>8.0</c:v>
                </c:pt>
                <c:pt idx="25">
                  <c:v>10.0</c:v>
                </c:pt>
                <c:pt idx="27">
                  <c:v>0.0</c:v>
                </c:pt>
                <c:pt idx="28">
                  <c:v>0.0</c:v>
                </c:pt>
                <c:pt idx="29">
                  <c:v>2.0</c:v>
                </c:pt>
                <c:pt idx="31">
                  <c:v>11.0</c:v>
                </c:pt>
                <c:pt idx="34">
                  <c:v>6.0</c:v>
                </c:pt>
                <c:pt idx="35">
                  <c:v>2.0</c:v>
                </c:pt>
                <c:pt idx="36">
                  <c:v>2.0</c:v>
                </c:pt>
                <c:pt idx="37">
                  <c:v>0.0</c:v>
                </c:pt>
                <c:pt idx="38">
                  <c:v>2.0</c:v>
                </c:pt>
                <c:pt idx="39">
                  <c:v>3.0</c:v>
                </c:pt>
                <c:pt idx="41">
                  <c:v>6.0</c:v>
                </c:pt>
                <c:pt idx="42">
                  <c:v>4.0</c:v>
                </c:pt>
                <c:pt idx="43">
                  <c:v>17.0</c:v>
                </c:pt>
                <c:pt idx="44">
                  <c:v>10.0</c:v>
                </c:pt>
                <c:pt idx="45">
                  <c:v>9.0</c:v>
                </c:pt>
              </c:numCache>
            </c:numRef>
          </c:xVal>
          <c:yVal>
            <c:numRef>
              <c:f>Sheet1!$Q$2:$Q$1005</c:f>
            </c:numRef>
          </c:yVal>
          <c:smooth val="0"/>
        </c:ser>
        <c:ser>
          <c:idx val="2"/>
          <c:order val="2"/>
          <c:tx>
            <c:strRef>
              <c:f>Sheet1!$R$1</c:f>
              <c:strCache>
                <c:ptCount val="1"/>
                <c:pt idx="0">
                  <c:v>Naming</c:v>
                </c:pt>
              </c:strCache>
            </c:strRef>
          </c:tx>
          <c:xVal>
            <c:numRef>
              <c:f>Sheet1!$O$2:$O$1005</c:f>
              <c:numCache>
                <c:formatCode>General</c:formatCode>
                <c:ptCount val="1004"/>
                <c:pt idx="0">
                  <c:v>2.0</c:v>
                </c:pt>
                <c:pt idx="1">
                  <c:v>13.0</c:v>
                </c:pt>
                <c:pt idx="2">
                  <c:v>7.0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13.0</c:v>
                </c:pt>
                <c:pt idx="9">
                  <c:v>2.0</c:v>
                </c:pt>
                <c:pt idx="10">
                  <c:v>3.0</c:v>
                </c:pt>
                <c:pt idx="11">
                  <c:v>0.0</c:v>
                </c:pt>
                <c:pt idx="13">
                  <c:v>11.0</c:v>
                </c:pt>
                <c:pt idx="17">
                  <c:v>2.0</c:v>
                </c:pt>
                <c:pt idx="18">
                  <c:v>16.0</c:v>
                </c:pt>
                <c:pt idx="19">
                  <c:v>2.0</c:v>
                </c:pt>
                <c:pt idx="21">
                  <c:v>0.0</c:v>
                </c:pt>
                <c:pt idx="22">
                  <c:v>0.0</c:v>
                </c:pt>
                <c:pt idx="23">
                  <c:v>8.0</c:v>
                </c:pt>
                <c:pt idx="25">
                  <c:v>10.0</c:v>
                </c:pt>
                <c:pt idx="27">
                  <c:v>0.0</c:v>
                </c:pt>
                <c:pt idx="28">
                  <c:v>0.0</c:v>
                </c:pt>
                <c:pt idx="29">
                  <c:v>2.0</c:v>
                </c:pt>
                <c:pt idx="31">
                  <c:v>11.0</c:v>
                </c:pt>
                <c:pt idx="34">
                  <c:v>6.0</c:v>
                </c:pt>
                <c:pt idx="35">
                  <c:v>2.0</c:v>
                </c:pt>
                <c:pt idx="36">
                  <c:v>2.0</c:v>
                </c:pt>
                <c:pt idx="37">
                  <c:v>0.0</c:v>
                </c:pt>
                <c:pt idx="38">
                  <c:v>2.0</c:v>
                </c:pt>
                <c:pt idx="39">
                  <c:v>3.0</c:v>
                </c:pt>
                <c:pt idx="41">
                  <c:v>6.0</c:v>
                </c:pt>
                <c:pt idx="42">
                  <c:v>4.0</c:v>
                </c:pt>
                <c:pt idx="43">
                  <c:v>17.0</c:v>
                </c:pt>
                <c:pt idx="44">
                  <c:v>10.0</c:v>
                </c:pt>
                <c:pt idx="45">
                  <c:v>9.0</c:v>
                </c:pt>
              </c:numCache>
            </c:numRef>
          </c:xVal>
          <c:yVal>
            <c:numRef>
              <c:f>Sheet1!$R$2:$R$1005</c:f>
            </c:numRef>
          </c:yVal>
          <c:smooth val="0"/>
        </c:ser>
        <c:ser>
          <c:idx val="3"/>
          <c:order val="3"/>
          <c:tx>
            <c:strRef>
              <c:f>Sheet1!$S$1</c:f>
              <c:strCache>
                <c:ptCount val="1"/>
                <c:pt idx="0">
                  <c:v>Comprehension</c:v>
                </c:pt>
              </c:strCache>
            </c:strRef>
          </c:tx>
          <c:xVal>
            <c:numRef>
              <c:f>Sheet1!$O$2:$O$1005</c:f>
              <c:numCache>
                <c:formatCode>General</c:formatCode>
                <c:ptCount val="1004"/>
                <c:pt idx="0">
                  <c:v>2.0</c:v>
                </c:pt>
                <c:pt idx="1">
                  <c:v>13.0</c:v>
                </c:pt>
                <c:pt idx="2">
                  <c:v>7.0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13.0</c:v>
                </c:pt>
                <c:pt idx="9">
                  <c:v>2.0</c:v>
                </c:pt>
                <c:pt idx="10">
                  <c:v>3.0</c:v>
                </c:pt>
                <c:pt idx="11">
                  <c:v>0.0</c:v>
                </c:pt>
                <c:pt idx="13">
                  <c:v>11.0</c:v>
                </c:pt>
                <c:pt idx="17">
                  <c:v>2.0</c:v>
                </c:pt>
                <c:pt idx="18">
                  <c:v>16.0</c:v>
                </c:pt>
                <c:pt idx="19">
                  <c:v>2.0</c:v>
                </c:pt>
                <c:pt idx="21">
                  <c:v>0.0</c:v>
                </c:pt>
                <c:pt idx="22">
                  <c:v>0.0</c:v>
                </c:pt>
                <c:pt idx="23">
                  <c:v>8.0</c:v>
                </c:pt>
                <c:pt idx="25">
                  <c:v>10.0</c:v>
                </c:pt>
                <c:pt idx="27">
                  <c:v>0.0</c:v>
                </c:pt>
                <c:pt idx="28">
                  <c:v>0.0</c:v>
                </c:pt>
                <c:pt idx="29">
                  <c:v>2.0</c:v>
                </c:pt>
                <c:pt idx="31">
                  <c:v>11.0</c:v>
                </c:pt>
                <c:pt idx="34">
                  <c:v>6.0</c:v>
                </c:pt>
                <c:pt idx="35">
                  <c:v>2.0</c:v>
                </c:pt>
                <c:pt idx="36">
                  <c:v>2.0</c:v>
                </c:pt>
                <c:pt idx="37">
                  <c:v>0.0</c:v>
                </c:pt>
                <c:pt idx="38">
                  <c:v>2.0</c:v>
                </c:pt>
                <c:pt idx="39">
                  <c:v>3.0</c:v>
                </c:pt>
                <c:pt idx="41">
                  <c:v>6.0</c:v>
                </c:pt>
                <c:pt idx="42">
                  <c:v>4.0</c:v>
                </c:pt>
                <c:pt idx="43">
                  <c:v>17.0</c:v>
                </c:pt>
                <c:pt idx="44">
                  <c:v>10.0</c:v>
                </c:pt>
                <c:pt idx="45">
                  <c:v>9.0</c:v>
                </c:pt>
              </c:numCache>
            </c:numRef>
          </c:xVal>
          <c:yVal>
            <c:numRef>
              <c:f>Sheet1!$S$2:$S$1005</c:f>
            </c:numRef>
          </c:yVal>
          <c:smooth val="0"/>
        </c:ser>
        <c:ser>
          <c:idx val="4"/>
          <c:order val="4"/>
          <c:tx>
            <c:strRef>
              <c:f>Sheet1!$T$1</c:f>
              <c:strCache>
                <c:ptCount val="1"/>
                <c:pt idx="0">
                  <c:v>cI_cC_lMFG_-30_9_44</c:v>
                </c:pt>
              </c:strCache>
            </c:strRef>
          </c:tx>
          <c:xVal>
            <c:numRef>
              <c:f>Sheet1!$O$2:$O$1005</c:f>
              <c:numCache>
                <c:formatCode>General</c:formatCode>
                <c:ptCount val="1004"/>
                <c:pt idx="0">
                  <c:v>2.0</c:v>
                </c:pt>
                <c:pt idx="1">
                  <c:v>13.0</c:v>
                </c:pt>
                <c:pt idx="2">
                  <c:v>7.0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13.0</c:v>
                </c:pt>
                <c:pt idx="9">
                  <c:v>2.0</c:v>
                </c:pt>
                <c:pt idx="10">
                  <c:v>3.0</c:v>
                </c:pt>
                <c:pt idx="11">
                  <c:v>0.0</c:v>
                </c:pt>
                <c:pt idx="13">
                  <c:v>11.0</c:v>
                </c:pt>
                <c:pt idx="17">
                  <c:v>2.0</c:v>
                </c:pt>
                <c:pt idx="18">
                  <c:v>16.0</c:v>
                </c:pt>
                <c:pt idx="19">
                  <c:v>2.0</c:v>
                </c:pt>
                <c:pt idx="21">
                  <c:v>0.0</c:v>
                </c:pt>
                <c:pt idx="22">
                  <c:v>0.0</c:v>
                </c:pt>
                <c:pt idx="23">
                  <c:v>8.0</c:v>
                </c:pt>
                <c:pt idx="25">
                  <c:v>10.0</c:v>
                </c:pt>
                <c:pt idx="27">
                  <c:v>0.0</c:v>
                </c:pt>
                <c:pt idx="28">
                  <c:v>0.0</c:v>
                </c:pt>
                <c:pt idx="29">
                  <c:v>2.0</c:v>
                </c:pt>
                <c:pt idx="31">
                  <c:v>11.0</c:v>
                </c:pt>
                <c:pt idx="34">
                  <c:v>6.0</c:v>
                </c:pt>
                <c:pt idx="35">
                  <c:v>2.0</c:v>
                </c:pt>
                <c:pt idx="36">
                  <c:v>2.0</c:v>
                </c:pt>
                <c:pt idx="37">
                  <c:v>0.0</c:v>
                </c:pt>
                <c:pt idx="38">
                  <c:v>2.0</c:v>
                </c:pt>
                <c:pt idx="39">
                  <c:v>3.0</c:v>
                </c:pt>
                <c:pt idx="41">
                  <c:v>6.0</c:v>
                </c:pt>
                <c:pt idx="42">
                  <c:v>4.0</c:v>
                </c:pt>
                <c:pt idx="43">
                  <c:v>17.0</c:v>
                </c:pt>
                <c:pt idx="44">
                  <c:v>10.0</c:v>
                </c:pt>
                <c:pt idx="45">
                  <c:v>9.0</c:v>
                </c:pt>
              </c:numCache>
            </c:numRef>
          </c:xVal>
          <c:yVal>
            <c:numRef>
              <c:f>Sheet1!$T$2:$T$1005</c:f>
            </c:numRef>
          </c:yVal>
          <c:smooth val="0"/>
        </c:ser>
        <c:ser>
          <c:idx val="5"/>
          <c:order val="5"/>
          <c:tx>
            <c:strRef>
              <c:f>Sheet1!$U$1</c:f>
              <c:strCache>
                <c:ptCount val="1"/>
                <c:pt idx="0">
                  <c:v>cC_lMFG_-30_9_44</c:v>
                </c:pt>
              </c:strCache>
            </c:strRef>
          </c:tx>
          <c:xVal>
            <c:numRef>
              <c:f>Sheet1!$O$2:$O$1005</c:f>
              <c:numCache>
                <c:formatCode>General</c:formatCode>
                <c:ptCount val="1004"/>
                <c:pt idx="0">
                  <c:v>2.0</c:v>
                </c:pt>
                <c:pt idx="1">
                  <c:v>13.0</c:v>
                </c:pt>
                <c:pt idx="2">
                  <c:v>7.0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13.0</c:v>
                </c:pt>
                <c:pt idx="9">
                  <c:v>2.0</c:v>
                </c:pt>
                <c:pt idx="10">
                  <c:v>3.0</c:v>
                </c:pt>
                <c:pt idx="11">
                  <c:v>0.0</c:v>
                </c:pt>
                <c:pt idx="13">
                  <c:v>11.0</c:v>
                </c:pt>
                <c:pt idx="17">
                  <c:v>2.0</c:v>
                </c:pt>
                <c:pt idx="18">
                  <c:v>16.0</c:v>
                </c:pt>
                <c:pt idx="19">
                  <c:v>2.0</c:v>
                </c:pt>
                <c:pt idx="21">
                  <c:v>0.0</c:v>
                </c:pt>
                <c:pt idx="22">
                  <c:v>0.0</c:v>
                </c:pt>
                <c:pt idx="23">
                  <c:v>8.0</c:v>
                </c:pt>
                <c:pt idx="25">
                  <c:v>10.0</c:v>
                </c:pt>
                <c:pt idx="27">
                  <c:v>0.0</c:v>
                </c:pt>
                <c:pt idx="28">
                  <c:v>0.0</c:v>
                </c:pt>
                <c:pt idx="29">
                  <c:v>2.0</c:v>
                </c:pt>
                <c:pt idx="31">
                  <c:v>11.0</c:v>
                </c:pt>
                <c:pt idx="34">
                  <c:v>6.0</c:v>
                </c:pt>
                <c:pt idx="35">
                  <c:v>2.0</c:v>
                </c:pt>
                <c:pt idx="36">
                  <c:v>2.0</c:v>
                </c:pt>
                <c:pt idx="37">
                  <c:v>0.0</c:v>
                </c:pt>
                <c:pt idx="38">
                  <c:v>2.0</c:v>
                </c:pt>
                <c:pt idx="39">
                  <c:v>3.0</c:v>
                </c:pt>
                <c:pt idx="41">
                  <c:v>6.0</c:v>
                </c:pt>
                <c:pt idx="42">
                  <c:v>4.0</c:v>
                </c:pt>
                <c:pt idx="43">
                  <c:v>17.0</c:v>
                </c:pt>
                <c:pt idx="44">
                  <c:v>10.0</c:v>
                </c:pt>
                <c:pt idx="45">
                  <c:v>9.0</c:v>
                </c:pt>
              </c:numCache>
            </c:numRef>
          </c:xVal>
          <c:yVal>
            <c:numRef>
              <c:f>Sheet1!$U$2:$U$1005</c:f>
            </c:numRef>
          </c:yVal>
          <c:smooth val="0"/>
        </c:ser>
        <c:ser>
          <c:idx val="6"/>
          <c:order val="6"/>
          <c:tx>
            <c:strRef>
              <c:f>Sheet1!$V$1</c:f>
              <c:strCache>
                <c:ptCount val="1"/>
                <c:pt idx="0">
                  <c:v>cI_lMFG_-30_9_44</c:v>
                </c:pt>
              </c:strCache>
            </c:strRef>
          </c:tx>
          <c:xVal>
            <c:numRef>
              <c:f>Sheet1!$O$2:$O$1005</c:f>
              <c:numCache>
                <c:formatCode>General</c:formatCode>
                <c:ptCount val="1004"/>
                <c:pt idx="0">
                  <c:v>2.0</c:v>
                </c:pt>
                <c:pt idx="1">
                  <c:v>13.0</c:v>
                </c:pt>
                <c:pt idx="2">
                  <c:v>7.0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13.0</c:v>
                </c:pt>
                <c:pt idx="9">
                  <c:v>2.0</c:v>
                </c:pt>
                <c:pt idx="10">
                  <c:v>3.0</c:v>
                </c:pt>
                <c:pt idx="11">
                  <c:v>0.0</c:v>
                </c:pt>
                <c:pt idx="13">
                  <c:v>11.0</c:v>
                </c:pt>
                <c:pt idx="17">
                  <c:v>2.0</c:v>
                </c:pt>
                <c:pt idx="18">
                  <c:v>16.0</c:v>
                </c:pt>
                <c:pt idx="19">
                  <c:v>2.0</c:v>
                </c:pt>
                <c:pt idx="21">
                  <c:v>0.0</c:v>
                </c:pt>
                <c:pt idx="22">
                  <c:v>0.0</c:v>
                </c:pt>
                <c:pt idx="23">
                  <c:v>8.0</c:v>
                </c:pt>
                <c:pt idx="25">
                  <c:v>10.0</c:v>
                </c:pt>
                <c:pt idx="27">
                  <c:v>0.0</c:v>
                </c:pt>
                <c:pt idx="28">
                  <c:v>0.0</c:v>
                </c:pt>
                <c:pt idx="29">
                  <c:v>2.0</c:v>
                </c:pt>
                <c:pt idx="31">
                  <c:v>11.0</c:v>
                </c:pt>
                <c:pt idx="34">
                  <c:v>6.0</c:v>
                </c:pt>
                <c:pt idx="35">
                  <c:v>2.0</c:v>
                </c:pt>
                <c:pt idx="36">
                  <c:v>2.0</c:v>
                </c:pt>
                <c:pt idx="37">
                  <c:v>0.0</c:v>
                </c:pt>
                <c:pt idx="38">
                  <c:v>2.0</c:v>
                </c:pt>
                <c:pt idx="39">
                  <c:v>3.0</c:v>
                </c:pt>
                <c:pt idx="41">
                  <c:v>6.0</c:v>
                </c:pt>
                <c:pt idx="42">
                  <c:v>4.0</c:v>
                </c:pt>
                <c:pt idx="43">
                  <c:v>17.0</c:v>
                </c:pt>
                <c:pt idx="44">
                  <c:v>10.0</c:v>
                </c:pt>
                <c:pt idx="45">
                  <c:v>9.0</c:v>
                </c:pt>
              </c:numCache>
            </c:numRef>
          </c:xVal>
          <c:yVal>
            <c:numRef>
              <c:f>Sheet1!$V$2:$V$1005</c:f>
            </c:numRef>
          </c:yVal>
          <c:smooth val="0"/>
        </c:ser>
        <c:ser>
          <c:idx val="7"/>
          <c:order val="7"/>
          <c:tx>
            <c:strRef>
              <c:f>Sheet1!$W$1</c:f>
              <c:strCache>
                <c:ptCount val="1"/>
                <c:pt idx="0">
                  <c:v>iC_lMFG_-30_9_44</c:v>
                </c:pt>
              </c:strCache>
            </c:strRef>
          </c:tx>
          <c:xVal>
            <c:numRef>
              <c:f>Sheet1!$O$2:$O$1005</c:f>
              <c:numCache>
                <c:formatCode>General</c:formatCode>
                <c:ptCount val="1004"/>
                <c:pt idx="0">
                  <c:v>2.0</c:v>
                </c:pt>
                <c:pt idx="1">
                  <c:v>13.0</c:v>
                </c:pt>
                <c:pt idx="2">
                  <c:v>7.0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13.0</c:v>
                </c:pt>
                <c:pt idx="9">
                  <c:v>2.0</c:v>
                </c:pt>
                <c:pt idx="10">
                  <c:v>3.0</c:v>
                </c:pt>
                <c:pt idx="11">
                  <c:v>0.0</c:v>
                </c:pt>
                <c:pt idx="13">
                  <c:v>11.0</c:v>
                </c:pt>
                <c:pt idx="17">
                  <c:v>2.0</c:v>
                </c:pt>
                <c:pt idx="18">
                  <c:v>16.0</c:v>
                </c:pt>
                <c:pt idx="19">
                  <c:v>2.0</c:v>
                </c:pt>
                <c:pt idx="21">
                  <c:v>0.0</c:v>
                </c:pt>
                <c:pt idx="22">
                  <c:v>0.0</c:v>
                </c:pt>
                <c:pt idx="23">
                  <c:v>8.0</c:v>
                </c:pt>
                <c:pt idx="25">
                  <c:v>10.0</c:v>
                </c:pt>
                <c:pt idx="27">
                  <c:v>0.0</c:v>
                </c:pt>
                <c:pt idx="28">
                  <c:v>0.0</c:v>
                </c:pt>
                <c:pt idx="29">
                  <c:v>2.0</c:v>
                </c:pt>
                <c:pt idx="31">
                  <c:v>11.0</c:v>
                </c:pt>
                <c:pt idx="34">
                  <c:v>6.0</c:v>
                </c:pt>
                <c:pt idx="35">
                  <c:v>2.0</c:v>
                </c:pt>
                <c:pt idx="36">
                  <c:v>2.0</c:v>
                </c:pt>
                <c:pt idx="37">
                  <c:v>0.0</c:v>
                </c:pt>
                <c:pt idx="38">
                  <c:v>2.0</c:v>
                </c:pt>
                <c:pt idx="39">
                  <c:v>3.0</c:v>
                </c:pt>
                <c:pt idx="41">
                  <c:v>6.0</c:v>
                </c:pt>
                <c:pt idx="42">
                  <c:v>4.0</c:v>
                </c:pt>
                <c:pt idx="43">
                  <c:v>17.0</c:v>
                </c:pt>
                <c:pt idx="44">
                  <c:v>10.0</c:v>
                </c:pt>
                <c:pt idx="45">
                  <c:v>9.0</c:v>
                </c:pt>
              </c:numCache>
            </c:numRef>
          </c:xVal>
          <c:yVal>
            <c:numRef>
              <c:f>Sheet1!$W$2:$W$1005</c:f>
            </c:numRef>
          </c:yVal>
          <c:smooth val="0"/>
        </c:ser>
        <c:ser>
          <c:idx val="8"/>
          <c:order val="8"/>
          <c:tx>
            <c:strRef>
              <c:f>Sheet1!$X$1</c:f>
              <c:strCache>
                <c:ptCount val="1"/>
                <c:pt idx="0">
                  <c:v>iI_lMFG_-30_9_44</c:v>
                </c:pt>
              </c:strCache>
            </c:strRef>
          </c:tx>
          <c:xVal>
            <c:numRef>
              <c:f>Sheet1!$O$2:$O$1005</c:f>
              <c:numCache>
                <c:formatCode>General</c:formatCode>
                <c:ptCount val="1004"/>
                <c:pt idx="0">
                  <c:v>2.0</c:v>
                </c:pt>
                <c:pt idx="1">
                  <c:v>13.0</c:v>
                </c:pt>
                <c:pt idx="2">
                  <c:v>7.0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13.0</c:v>
                </c:pt>
                <c:pt idx="9">
                  <c:v>2.0</c:v>
                </c:pt>
                <c:pt idx="10">
                  <c:v>3.0</c:v>
                </c:pt>
                <c:pt idx="11">
                  <c:v>0.0</c:v>
                </c:pt>
                <c:pt idx="13">
                  <c:v>11.0</c:v>
                </c:pt>
                <c:pt idx="17">
                  <c:v>2.0</c:v>
                </c:pt>
                <c:pt idx="18">
                  <c:v>16.0</c:v>
                </c:pt>
                <c:pt idx="19">
                  <c:v>2.0</c:v>
                </c:pt>
                <c:pt idx="21">
                  <c:v>0.0</c:v>
                </c:pt>
                <c:pt idx="22">
                  <c:v>0.0</c:v>
                </c:pt>
                <c:pt idx="23">
                  <c:v>8.0</c:v>
                </c:pt>
                <c:pt idx="25">
                  <c:v>10.0</c:v>
                </c:pt>
                <c:pt idx="27">
                  <c:v>0.0</c:v>
                </c:pt>
                <c:pt idx="28">
                  <c:v>0.0</c:v>
                </c:pt>
                <c:pt idx="29">
                  <c:v>2.0</c:v>
                </c:pt>
                <c:pt idx="31">
                  <c:v>11.0</c:v>
                </c:pt>
                <c:pt idx="34">
                  <c:v>6.0</c:v>
                </c:pt>
                <c:pt idx="35">
                  <c:v>2.0</c:v>
                </c:pt>
                <c:pt idx="36">
                  <c:v>2.0</c:v>
                </c:pt>
                <c:pt idx="37">
                  <c:v>0.0</c:v>
                </c:pt>
                <c:pt idx="38">
                  <c:v>2.0</c:v>
                </c:pt>
                <c:pt idx="39">
                  <c:v>3.0</c:v>
                </c:pt>
                <c:pt idx="41">
                  <c:v>6.0</c:v>
                </c:pt>
                <c:pt idx="42">
                  <c:v>4.0</c:v>
                </c:pt>
                <c:pt idx="43">
                  <c:v>17.0</c:v>
                </c:pt>
                <c:pt idx="44">
                  <c:v>10.0</c:v>
                </c:pt>
                <c:pt idx="45">
                  <c:v>9.0</c:v>
                </c:pt>
              </c:numCache>
            </c:numRef>
          </c:xVal>
          <c:yVal>
            <c:numRef>
              <c:f>Sheet1!$X$2:$X$1005</c:f>
            </c:numRef>
          </c:yVal>
          <c:smooth val="0"/>
        </c:ser>
        <c:ser>
          <c:idx val="9"/>
          <c:order val="9"/>
          <c:tx>
            <c:strRef>
              <c:f>Sheet1!$Y$1</c:f>
              <c:strCache>
                <c:ptCount val="1"/>
                <c:pt idx="0">
                  <c:v>cI_cC_rSFG_18_18_44</c:v>
                </c:pt>
              </c:strCache>
            </c:strRef>
          </c:tx>
          <c:xVal>
            <c:numRef>
              <c:f>Sheet1!$O$2:$O$1005</c:f>
              <c:numCache>
                <c:formatCode>General</c:formatCode>
                <c:ptCount val="1004"/>
                <c:pt idx="0">
                  <c:v>2.0</c:v>
                </c:pt>
                <c:pt idx="1">
                  <c:v>13.0</c:v>
                </c:pt>
                <c:pt idx="2">
                  <c:v>7.0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13.0</c:v>
                </c:pt>
                <c:pt idx="9">
                  <c:v>2.0</c:v>
                </c:pt>
                <c:pt idx="10">
                  <c:v>3.0</c:v>
                </c:pt>
                <c:pt idx="11">
                  <c:v>0.0</c:v>
                </c:pt>
                <c:pt idx="13">
                  <c:v>11.0</c:v>
                </c:pt>
                <c:pt idx="17">
                  <c:v>2.0</c:v>
                </c:pt>
                <c:pt idx="18">
                  <c:v>16.0</c:v>
                </c:pt>
                <c:pt idx="19">
                  <c:v>2.0</c:v>
                </c:pt>
                <c:pt idx="21">
                  <c:v>0.0</c:v>
                </c:pt>
                <c:pt idx="22">
                  <c:v>0.0</c:v>
                </c:pt>
                <c:pt idx="23">
                  <c:v>8.0</c:v>
                </c:pt>
                <c:pt idx="25">
                  <c:v>10.0</c:v>
                </c:pt>
                <c:pt idx="27">
                  <c:v>0.0</c:v>
                </c:pt>
                <c:pt idx="28">
                  <c:v>0.0</c:v>
                </c:pt>
                <c:pt idx="29">
                  <c:v>2.0</c:v>
                </c:pt>
                <c:pt idx="31">
                  <c:v>11.0</c:v>
                </c:pt>
                <c:pt idx="34">
                  <c:v>6.0</c:v>
                </c:pt>
                <c:pt idx="35">
                  <c:v>2.0</c:v>
                </c:pt>
                <c:pt idx="36">
                  <c:v>2.0</c:v>
                </c:pt>
                <c:pt idx="37">
                  <c:v>0.0</c:v>
                </c:pt>
                <c:pt idx="38">
                  <c:v>2.0</c:v>
                </c:pt>
                <c:pt idx="39">
                  <c:v>3.0</c:v>
                </c:pt>
                <c:pt idx="41">
                  <c:v>6.0</c:v>
                </c:pt>
                <c:pt idx="42">
                  <c:v>4.0</c:v>
                </c:pt>
                <c:pt idx="43">
                  <c:v>17.0</c:v>
                </c:pt>
                <c:pt idx="44">
                  <c:v>10.0</c:v>
                </c:pt>
                <c:pt idx="45">
                  <c:v>9.0</c:v>
                </c:pt>
              </c:numCache>
            </c:numRef>
          </c:xVal>
          <c:yVal>
            <c:numRef>
              <c:f>Sheet1!$Y$2:$Y$1005</c:f>
            </c:numRef>
          </c:yVal>
          <c:smooth val="0"/>
        </c:ser>
        <c:ser>
          <c:idx val="10"/>
          <c:order val="10"/>
          <c:tx>
            <c:strRef>
              <c:f>Sheet1!$Z$1</c:f>
              <c:strCache>
                <c:ptCount val="1"/>
                <c:pt idx="0">
                  <c:v>cI_cC_lPMF_3_15_47</c:v>
                </c:pt>
              </c:strCache>
            </c:strRef>
          </c:tx>
          <c:spPr>
            <a:ln w="4762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Sheet1!$O$2:$O$1005</c:f>
              <c:numCache>
                <c:formatCode>General</c:formatCode>
                <c:ptCount val="1004"/>
                <c:pt idx="0">
                  <c:v>2.0</c:v>
                </c:pt>
                <c:pt idx="1">
                  <c:v>13.0</c:v>
                </c:pt>
                <c:pt idx="2">
                  <c:v>7.0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13.0</c:v>
                </c:pt>
                <c:pt idx="9">
                  <c:v>2.0</c:v>
                </c:pt>
                <c:pt idx="10">
                  <c:v>3.0</c:v>
                </c:pt>
                <c:pt idx="11">
                  <c:v>0.0</c:v>
                </c:pt>
                <c:pt idx="13">
                  <c:v>11.0</c:v>
                </c:pt>
                <c:pt idx="17">
                  <c:v>2.0</c:v>
                </c:pt>
                <c:pt idx="18">
                  <c:v>16.0</c:v>
                </c:pt>
                <c:pt idx="19">
                  <c:v>2.0</c:v>
                </c:pt>
                <c:pt idx="21">
                  <c:v>0.0</c:v>
                </c:pt>
                <c:pt idx="22">
                  <c:v>0.0</c:v>
                </c:pt>
                <c:pt idx="23">
                  <c:v>8.0</c:v>
                </c:pt>
                <c:pt idx="25">
                  <c:v>10.0</c:v>
                </c:pt>
                <c:pt idx="27">
                  <c:v>0.0</c:v>
                </c:pt>
                <c:pt idx="28">
                  <c:v>0.0</c:v>
                </c:pt>
                <c:pt idx="29">
                  <c:v>2.0</c:v>
                </c:pt>
                <c:pt idx="31">
                  <c:v>11.0</c:v>
                </c:pt>
                <c:pt idx="34">
                  <c:v>6.0</c:v>
                </c:pt>
                <c:pt idx="35">
                  <c:v>2.0</c:v>
                </c:pt>
                <c:pt idx="36">
                  <c:v>2.0</c:v>
                </c:pt>
                <c:pt idx="37">
                  <c:v>0.0</c:v>
                </c:pt>
                <c:pt idx="38">
                  <c:v>2.0</c:v>
                </c:pt>
                <c:pt idx="39">
                  <c:v>3.0</c:v>
                </c:pt>
                <c:pt idx="41">
                  <c:v>6.0</c:v>
                </c:pt>
                <c:pt idx="42">
                  <c:v>4.0</c:v>
                </c:pt>
                <c:pt idx="43">
                  <c:v>17.0</c:v>
                </c:pt>
                <c:pt idx="44">
                  <c:v>10.0</c:v>
                </c:pt>
                <c:pt idx="45">
                  <c:v>9.0</c:v>
                </c:pt>
              </c:numCache>
            </c:numRef>
          </c:xVal>
          <c:yVal>
            <c:numRef>
              <c:f>Sheet1!$Z$2:$Z$1005</c:f>
              <c:numCache>
                <c:formatCode>General</c:formatCode>
                <c:ptCount val="1004"/>
                <c:pt idx="0">
                  <c:v>0.826179351125445</c:v>
                </c:pt>
                <c:pt idx="1">
                  <c:v>2.98522002356393</c:v>
                </c:pt>
                <c:pt idx="2">
                  <c:v>3.243445021765573</c:v>
                </c:pt>
                <c:pt idx="5">
                  <c:v>2.340996776308332</c:v>
                </c:pt>
                <c:pt idx="6">
                  <c:v>-1.136555228914533</c:v>
                </c:pt>
                <c:pt idx="7">
                  <c:v>0.726291784218379</c:v>
                </c:pt>
                <c:pt idx="8">
                  <c:v>6.039717606135777</c:v>
                </c:pt>
                <c:pt idx="9">
                  <c:v>-1.301738977432251</c:v>
                </c:pt>
                <c:pt idx="10">
                  <c:v>0.822676982198443</c:v>
                </c:pt>
                <c:pt idx="11">
                  <c:v>-0.527941269533975</c:v>
                </c:pt>
                <c:pt idx="13">
                  <c:v>-0.292137784617288</c:v>
                </c:pt>
                <c:pt idx="17">
                  <c:v>4.810541152954101</c:v>
                </c:pt>
                <c:pt idx="18">
                  <c:v>5.035004104886736</c:v>
                </c:pt>
                <c:pt idx="19">
                  <c:v>-1.479108725275312</c:v>
                </c:pt>
                <c:pt idx="21">
                  <c:v>-1.108159933771406</c:v>
                </c:pt>
                <c:pt idx="22">
                  <c:v>-3.947099617549351</c:v>
                </c:pt>
                <c:pt idx="23">
                  <c:v>4.380525214331489</c:v>
                </c:pt>
                <c:pt idx="25">
                  <c:v>-1.28272146838052</c:v>
                </c:pt>
                <c:pt idx="27">
                  <c:v>2.250919342041015</c:v>
                </c:pt>
                <c:pt idx="28">
                  <c:v>1.09481716156006</c:v>
                </c:pt>
                <c:pt idx="29">
                  <c:v>-1.084061060632978</c:v>
                </c:pt>
                <c:pt idx="31">
                  <c:v>-1.7689300264631</c:v>
                </c:pt>
                <c:pt idx="34">
                  <c:v>-0.389458920274462</c:v>
                </c:pt>
                <c:pt idx="35">
                  <c:v>3.704768793923514</c:v>
                </c:pt>
                <c:pt idx="36">
                  <c:v>-2.083853312901088</c:v>
                </c:pt>
                <c:pt idx="37">
                  <c:v>2.604248046875</c:v>
                </c:pt>
                <c:pt idx="38">
                  <c:v>-5.53780358178275</c:v>
                </c:pt>
                <c:pt idx="39">
                  <c:v>3.702788148607526</c:v>
                </c:pt>
                <c:pt idx="41">
                  <c:v>6.936633246285574</c:v>
                </c:pt>
                <c:pt idx="42">
                  <c:v>3.909157957349505</c:v>
                </c:pt>
                <c:pt idx="43">
                  <c:v>2.58988550731114</c:v>
                </c:pt>
                <c:pt idx="44">
                  <c:v>3.792605127607073</c:v>
                </c:pt>
                <c:pt idx="45">
                  <c:v>8.658055441720142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4565656"/>
        <c:axId val="-2118194984"/>
      </c:scatterChart>
      <c:valAx>
        <c:axId val="-2104565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Reading Impairment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8194984"/>
        <c:crosses val="autoZero"/>
        <c:crossBetween val="midCat"/>
      </c:valAx>
      <c:valAx>
        <c:axId val="-21181949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Left pmFC Activation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04565656"/>
        <c:crosses val="autoZero"/>
        <c:crossBetween val="midCat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Sheet1!$CX$1</c:f>
              <c:strCache>
                <c:ptCount val="1"/>
                <c:pt idx="0">
                  <c:v>RCMASPhysAnxiety</c:v>
                </c:pt>
              </c:strCache>
            </c:strRef>
          </c:tx>
          <c:xVal>
            <c:numRef>
              <c:f>Sheet1!$CW$2:$CW$1005</c:f>
              <c:numCache>
                <c:formatCode>General</c:formatCode>
                <c:ptCount val="1004"/>
                <c:pt idx="0">
                  <c:v>12.0</c:v>
                </c:pt>
                <c:pt idx="1">
                  <c:v>7.0</c:v>
                </c:pt>
                <c:pt idx="3">
                  <c:v>19.0</c:v>
                </c:pt>
                <c:pt idx="4">
                  <c:v>11.0</c:v>
                </c:pt>
                <c:pt idx="5">
                  <c:v>1.0</c:v>
                </c:pt>
                <c:pt idx="6">
                  <c:v>3.0</c:v>
                </c:pt>
                <c:pt idx="8">
                  <c:v>10.0</c:v>
                </c:pt>
                <c:pt idx="9">
                  <c:v>3.0</c:v>
                </c:pt>
                <c:pt idx="10">
                  <c:v>11.0</c:v>
                </c:pt>
                <c:pt idx="11">
                  <c:v>8.0</c:v>
                </c:pt>
                <c:pt idx="12">
                  <c:v>22.0</c:v>
                </c:pt>
                <c:pt idx="13">
                  <c:v>11.0</c:v>
                </c:pt>
                <c:pt idx="14">
                  <c:v>11.0</c:v>
                </c:pt>
                <c:pt idx="15">
                  <c:v>21.0</c:v>
                </c:pt>
                <c:pt idx="16">
                  <c:v>6.0</c:v>
                </c:pt>
                <c:pt idx="17">
                  <c:v>10.0</c:v>
                </c:pt>
                <c:pt idx="18">
                  <c:v>12.0</c:v>
                </c:pt>
                <c:pt idx="19">
                  <c:v>0.0</c:v>
                </c:pt>
                <c:pt idx="20">
                  <c:v>21.0</c:v>
                </c:pt>
                <c:pt idx="21">
                  <c:v>5.0</c:v>
                </c:pt>
                <c:pt idx="22">
                  <c:v>2.0</c:v>
                </c:pt>
                <c:pt idx="23">
                  <c:v>10.0</c:v>
                </c:pt>
                <c:pt idx="24">
                  <c:v>7.0</c:v>
                </c:pt>
                <c:pt idx="25">
                  <c:v>6.0</c:v>
                </c:pt>
                <c:pt idx="26">
                  <c:v>5.0</c:v>
                </c:pt>
                <c:pt idx="27">
                  <c:v>18.0</c:v>
                </c:pt>
                <c:pt idx="28">
                  <c:v>4.0</c:v>
                </c:pt>
                <c:pt idx="29">
                  <c:v>0.0</c:v>
                </c:pt>
                <c:pt idx="30">
                  <c:v>5.0</c:v>
                </c:pt>
                <c:pt idx="31">
                  <c:v>3.0</c:v>
                </c:pt>
                <c:pt idx="32">
                  <c:v>12.0</c:v>
                </c:pt>
                <c:pt idx="33">
                  <c:v>4.0</c:v>
                </c:pt>
                <c:pt idx="34">
                  <c:v>9.0</c:v>
                </c:pt>
                <c:pt idx="35">
                  <c:v>3.0</c:v>
                </c:pt>
                <c:pt idx="36">
                  <c:v>0.0</c:v>
                </c:pt>
                <c:pt idx="37">
                  <c:v>4.0</c:v>
                </c:pt>
                <c:pt idx="38">
                  <c:v>10.0</c:v>
                </c:pt>
                <c:pt idx="39">
                  <c:v>15.0</c:v>
                </c:pt>
                <c:pt idx="40">
                  <c:v>0.0</c:v>
                </c:pt>
                <c:pt idx="41">
                  <c:v>5.0</c:v>
                </c:pt>
                <c:pt idx="42">
                  <c:v>12.0</c:v>
                </c:pt>
                <c:pt idx="43">
                  <c:v>12.0</c:v>
                </c:pt>
                <c:pt idx="44">
                  <c:v>20.0</c:v>
                </c:pt>
                <c:pt idx="45">
                  <c:v>9.0</c:v>
                </c:pt>
                <c:pt idx="46">
                  <c:v>11.0</c:v>
                </c:pt>
              </c:numCache>
            </c:numRef>
          </c:xVal>
          <c:yVal>
            <c:numRef>
              <c:f>Sheet1!$CX$2:$CX$1005</c:f>
            </c:numRef>
          </c:yVal>
          <c:smooth val="0"/>
        </c:ser>
        <c:ser>
          <c:idx val="1"/>
          <c:order val="1"/>
          <c:tx>
            <c:strRef>
              <c:f>Sheet1!$CY$1</c:f>
              <c:strCache>
                <c:ptCount val="1"/>
                <c:pt idx="0">
                  <c:v>RCMASWorry</c:v>
                </c:pt>
              </c:strCache>
            </c:strRef>
          </c:tx>
          <c:xVal>
            <c:numRef>
              <c:f>Sheet1!$CW$2:$CW$1005</c:f>
              <c:numCache>
                <c:formatCode>General</c:formatCode>
                <c:ptCount val="1004"/>
                <c:pt idx="0">
                  <c:v>12.0</c:v>
                </c:pt>
                <c:pt idx="1">
                  <c:v>7.0</c:v>
                </c:pt>
                <c:pt idx="3">
                  <c:v>19.0</c:v>
                </c:pt>
                <c:pt idx="4">
                  <c:v>11.0</c:v>
                </c:pt>
                <c:pt idx="5">
                  <c:v>1.0</c:v>
                </c:pt>
                <c:pt idx="6">
                  <c:v>3.0</c:v>
                </c:pt>
                <c:pt idx="8">
                  <c:v>10.0</c:v>
                </c:pt>
                <c:pt idx="9">
                  <c:v>3.0</c:v>
                </c:pt>
                <c:pt idx="10">
                  <c:v>11.0</c:v>
                </c:pt>
                <c:pt idx="11">
                  <c:v>8.0</c:v>
                </c:pt>
                <c:pt idx="12">
                  <c:v>22.0</c:v>
                </c:pt>
                <c:pt idx="13">
                  <c:v>11.0</c:v>
                </c:pt>
                <c:pt idx="14">
                  <c:v>11.0</c:v>
                </c:pt>
                <c:pt idx="15">
                  <c:v>21.0</c:v>
                </c:pt>
                <c:pt idx="16">
                  <c:v>6.0</c:v>
                </c:pt>
                <c:pt idx="17">
                  <c:v>10.0</c:v>
                </c:pt>
                <c:pt idx="18">
                  <c:v>12.0</c:v>
                </c:pt>
                <c:pt idx="19">
                  <c:v>0.0</c:v>
                </c:pt>
                <c:pt idx="20">
                  <c:v>21.0</c:v>
                </c:pt>
                <c:pt idx="21">
                  <c:v>5.0</c:v>
                </c:pt>
                <c:pt idx="22">
                  <c:v>2.0</c:v>
                </c:pt>
                <c:pt idx="23">
                  <c:v>10.0</c:v>
                </c:pt>
                <c:pt idx="24">
                  <c:v>7.0</c:v>
                </c:pt>
                <c:pt idx="25">
                  <c:v>6.0</c:v>
                </c:pt>
                <c:pt idx="26">
                  <c:v>5.0</c:v>
                </c:pt>
                <c:pt idx="27">
                  <c:v>18.0</c:v>
                </c:pt>
                <c:pt idx="28">
                  <c:v>4.0</c:v>
                </c:pt>
                <c:pt idx="29">
                  <c:v>0.0</c:v>
                </c:pt>
                <c:pt idx="30">
                  <c:v>5.0</c:v>
                </c:pt>
                <c:pt idx="31">
                  <c:v>3.0</c:v>
                </c:pt>
                <c:pt idx="32">
                  <c:v>12.0</c:v>
                </c:pt>
                <c:pt idx="33">
                  <c:v>4.0</c:v>
                </c:pt>
                <c:pt idx="34">
                  <c:v>9.0</c:v>
                </c:pt>
                <c:pt idx="35">
                  <c:v>3.0</c:v>
                </c:pt>
                <c:pt idx="36">
                  <c:v>0.0</c:v>
                </c:pt>
                <c:pt idx="37">
                  <c:v>4.0</c:v>
                </c:pt>
                <c:pt idx="38">
                  <c:v>10.0</c:v>
                </c:pt>
                <c:pt idx="39">
                  <c:v>15.0</c:v>
                </c:pt>
                <c:pt idx="40">
                  <c:v>0.0</c:v>
                </c:pt>
                <c:pt idx="41">
                  <c:v>5.0</c:v>
                </c:pt>
                <c:pt idx="42">
                  <c:v>12.0</c:v>
                </c:pt>
                <c:pt idx="43">
                  <c:v>12.0</c:v>
                </c:pt>
                <c:pt idx="44">
                  <c:v>20.0</c:v>
                </c:pt>
                <c:pt idx="45">
                  <c:v>9.0</c:v>
                </c:pt>
                <c:pt idx="46">
                  <c:v>11.0</c:v>
                </c:pt>
              </c:numCache>
            </c:numRef>
          </c:xVal>
          <c:yVal>
            <c:numRef>
              <c:f>Sheet1!$CY$2:$CY$1005</c:f>
            </c:numRef>
          </c:yVal>
          <c:smooth val="0"/>
        </c:ser>
        <c:ser>
          <c:idx val="2"/>
          <c:order val="2"/>
          <c:tx>
            <c:strRef>
              <c:f>Sheet1!$CZ$1</c:f>
              <c:strCache>
                <c:ptCount val="1"/>
                <c:pt idx="0">
                  <c:v>RCMASSocialConcern</c:v>
                </c:pt>
              </c:strCache>
            </c:strRef>
          </c:tx>
          <c:xVal>
            <c:numRef>
              <c:f>Sheet1!$CW$2:$CW$1005</c:f>
              <c:numCache>
                <c:formatCode>General</c:formatCode>
                <c:ptCount val="1004"/>
                <c:pt idx="0">
                  <c:v>12.0</c:v>
                </c:pt>
                <c:pt idx="1">
                  <c:v>7.0</c:v>
                </c:pt>
                <c:pt idx="3">
                  <c:v>19.0</c:v>
                </c:pt>
                <c:pt idx="4">
                  <c:v>11.0</c:v>
                </c:pt>
                <c:pt idx="5">
                  <c:v>1.0</c:v>
                </c:pt>
                <c:pt idx="6">
                  <c:v>3.0</c:v>
                </c:pt>
                <c:pt idx="8">
                  <c:v>10.0</c:v>
                </c:pt>
                <c:pt idx="9">
                  <c:v>3.0</c:v>
                </c:pt>
                <c:pt idx="10">
                  <c:v>11.0</c:v>
                </c:pt>
                <c:pt idx="11">
                  <c:v>8.0</c:v>
                </c:pt>
                <c:pt idx="12">
                  <c:v>22.0</c:v>
                </c:pt>
                <c:pt idx="13">
                  <c:v>11.0</c:v>
                </c:pt>
                <c:pt idx="14">
                  <c:v>11.0</c:v>
                </c:pt>
                <c:pt idx="15">
                  <c:v>21.0</c:v>
                </c:pt>
                <c:pt idx="16">
                  <c:v>6.0</c:v>
                </c:pt>
                <c:pt idx="17">
                  <c:v>10.0</c:v>
                </c:pt>
                <c:pt idx="18">
                  <c:v>12.0</c:v>
                </c:pt>
                <c:pt idx="19">
                  <c:v>0.0</c:v>
                </c:pt>
                <c:pt idx="20">
                  <c:v>21.0</c:v>
                </c:pt>
                <c:pt idx="21">
                  <c:v>5.0</c:v>
                </c:pt>
                <c:pt idx="22">
                  <c:v>2.0</c:v>
                </c:pt>
                <c:pt idx="23">
                  <c:v>10.0</c:v>
                </c:pt>
                <c:pt idx="24">
                  <c:v>7.0</c:v>
                </c:pt>
                <c:pt idx="25">
                  <c:v>6.0</c:v>
                </c:pt>
                <c:pt idx="26">
                  <c:v>5.0</c:v>
                </c:pt>
                <c:pt idx="27">
                  <c:v>18.0</c:v>
                </c:pt>
                <c:pt idx="28">
                  <c:v>4.0</c:v>
                </c:pt>
                <c:pt idx="29">
                  <c:v>0.0</c:v>
                </c:pt>
                <c:pt idx="30">
                  <c:v>5.0</c:v>
                </c:pt>
                <c:pt idx="31">
                  <c:v>3.0</c:v>
                </c:pt>
                <c:pt idx="32">
                  <c:v>12.0</c:v>
                </c:pt>
                <c:pt idx="33">
                  <c:v>4.0</c:v>
                </c:pt>
                <c:pt idx="34">
                  <c:v>9.0</c:v>
                </c:pt>
                <c:pt idx="35">
                  <c:v>3.0</c:v>
                </c:pt>
                <c:pt idx="36">
                  <c:v>0.0</c:v>
                </c:pt>
                <c:pt idx="37">
                  <c:v>4.0</c:v>
                </c:pt>
                <c:pt idx="38">
                  <c:v>10.0</c:v>
                </c:pt>
                <c:pt idx="39">
                  <c:v>15.0</c:v>
                </c:pt>
                <c:pt idx="40">
                  <c:v>0.0</c:v>
                </c:pt>
                <c:pt idx="41">
                  <c:v>5.0</c:v>
                </c:pt>
                <c:pt idx="42">
                  <c:v>12.0</c:v>
                </c:pt>
                <c:pt idx="43">
                  <c:v>12.0</c:v>
                </c:pt>
                <c:pt idx="44">
                  <c:v>20.0</c:v>
                </c:pt>
                <c:pt idx="45">
                  <c:v>9.0</c:v>
                </c:pt>
                <c:pt idx="46">
                  <c:v>11.0</c:v>
                </c:pt>
              </c:numCache>
            </c:numRef>
          </c:xVal>
          <c:yVal>
            <c:numRef>
              <c:f>Sheet1!$CZ$2:$CZ$1005</c:f>
            </c:numRef>
          </c:yVal>
          <c:smooth val="0"/>
        </c:ser>
        <c:ser>
          <c:idx val="3"/>
          <c:order val="3"/>
          <c:tx>
            <c:strRef>
              <c:f>Sheet1!$DA$1</c:f>
              <c:strCache>
                <c:ptCount val="1"/>
                <c:pt idx="0">
                  <c:v>RCMASLie</c:v>
                </c:pt>
              </c:strCache>
            </c:strRef>
          </c:tx>
          <c:xVal>
            <c:numRef>
              <c:f>Sheet1!$CW$2:$CW$1005</c:f>
              <c:numCache>
                <c:formatCode>General</c:formatCode>
                <c:ptCount val="1004"/>
                <c:pt idx="0">
                  <c:v>12.0</c:v>
                </c:pt>
                <c:pt idx="1">
                  <c:v>7.0</c:v>
                </c:pt>
                <c:pt idx="3">
                  <c:v>19.0</c:v>
                </c:pt>
                <c:pt idx="4">
                  <c:v>11.0</c:v>
                </c:pt>
                <c:pt idx="5">
                  <c:v>1.0</c:v>
                </c:pt>
                <c:pt idx="6">
                  <c:v>3.0</c:v>
                </c:pt>
                <c:pt idx="8">
                  <c:v>10.0</c:v>
                </c:pt>
                <c:pt idx="9">
                  <c:v>3.0</c:v>
                </c:pt>
                <c:pt idx="10">
                  <c:v>11.0</c:v>
                </c:pt>
                <c:pt idx="11">
                  <c:v>8.0</c:v>
                </c:pt>
                <c:pt idx="12">
                  <c:v>22.0</c:v>
                </c:pt>
                <c:pt idx="13">
                  <c:v>11.0</c:v>
                </c:pt>
                <c:pt idx="14">
                  <c:v>11.0</c:v>
                </c:pt>
                <c:pt idx="15">
                  <c:v>21.0</c:v>
                </c:pt>
                <c:pt idx="16">
                  <c:v>6.0</c:v>
                </c:pt>
                <c:pt idx="17">
                  <c:v>10.0</c:v>
                </c:pt>
                <c:pt idx="18">
                  <c:v>12.0</c:v>
                </c:pt>
                <c:pt idx="19">
                  <c:v>0.0</c:v>
                </c:pt>
                <c:pt idx="20">
                  <c:v>21.0</c:v>
                </c:pt>
                <c:pt idx="21">
                  <c:v>5.0</c:v>
                </c:pt>
                <c:pt idx="22">
                  <c:v>2.0</c:v>
                </c:pt>
                <c:pt idx="23">
                  <c:v>10.0</c:v>
                </c:pt>
                <c:pt idx="24">
                  <c:v>7.0</c:v>
                </c:pt>
                <c:pt idx="25">
                  <c:v>6.0</c:v>
                </c:pt>
                <c:pt idx="26">
                  <c:v>5.0</c:v>
                </c:pt>
                <c:pt idx="27">
                  <c:v>18.0</c:v>
                </c:pt>
                <c:pt idx="28">
                  <c:v>4.0</c:v>
                </c:pt>
                <c:pt idx="29">
                  <c:v>0.0</c:v>
                </c:pt>
                <c:pt idx="30">
                  <c:v>5.0</c:v>
                </c:pt>
                <c:pt idx="31">
                  <c:v>3.0</c:v>
                </c:pt>
                <c:pt idx="32">
                  <c:v>12.0</c:v>
                </c:pt>
                <c:pt idx="33">
                  <c:v>4.0</c:v>
                </c:pt>
                <c:pt idx="34">
                  <c:v>9.0</c:v>
                </c:pt>
                <c:pt idx="35">
                  <c:v>3.0</c:v>
                </c:pt>
                <c:pt idx="36">
                  <c:v>0.0</c:v>
                </c:pt>
                <c:pt idx="37">
                  <c:v>4.0</c:v>
                </c:pt>
                <c:pt idx="38">
                  <c:v>10.0</c:v>
                </c:pt>
                <c:pt idx="39">
                  <c:v>15.0</c:v>
                </c:pt>
                <c:pt idx="40">
                  <c:v>0.0</c:v>
                </c:pt>
                <c:pt idx="41">
                  <c:v>5.0</c:v>
                </c:pt>
                <c:pt idx="42">
                  <c:v>12.0</c:v>
                </c:pt>
                <c:pt idx="43">
                  <c:v>12.0</c:v>
                </c:pt>
                <c:pt idx="44">
                  <c:v>20.0</c:v>
                </c:pt>
                <c:pt idx="45">
                  <c:v>9.0</c:v>
                </c:pt>
                <c:pt idx="46">
                  <c:v>11.0</c:v>
                </c:pt>
              </c:numCache>
            </c:numRef>
          </c:xVal>
          <c:yVal>
            <c:numRef>
              <c:f>Sheet1!$DA$2:$DA$1005</c:f>
            </c:numRef>
          </c:yVal>
          <c:smooth val="0"/>
        </c:ser>
        <c:ser>
          <c:idx val="4"/>
          <c:order val="4"/>
          <c:tx>
            <c:strRef>
              <c:f>Sheet1!$DB$1</c:f>
              <c:strCache>
                <c:ptCount val="1"/>
                <c:pt idx="0">
                  <c:v>CDRSTotal</c:v>
                </c:pt>
              </c:strCache>
            </c:strRef>
          </c:tx>
          <c:xVal>
            <c:numRef>
              <c:f>Sheet1!$CW$2:$CW$1005</c:f>
              <c:numCache>
                <c:formatCode>General</c:formatCode>
                <c:ptCount val="1004"/>
                <c:pt idx="0">
                  <c:v>12.0</c:v>
                </c:pt>
                <c:pt idx="1">
                  <c:v>7.0</c:v>
                </c:pt>
                <c:pt idx="3">
                  <c:v>19.0</c:v>
                </c:pt>
                <c:pt idx="4">
                  <c:v>11.0</c:v>
                </c:pt>
                <c:pt idx="5">
                  <c:v>1.0</c:v>
                </c:pt>
                <c:pt idx="6">
                  <c:v>3.0</c:v>
                </c:pt>
                <c:pt idx="8">
                  <c:v>10.0</c:v>
                </c:pt>
                <c:pt idx="9">
                  <c:v>3.0</c:v>
                </c:pt>
                <c:pt idx="10">
                  <c:v>11.0</c:v>
                </c:pt>
                <c:pt idx="11">
                  <c:v>8.0</c:v>
                </c:pt>
                <c:pt idx="12">
                  <c:v>22.0</c:v>
                </c:pt>
                <c:pt idx="13">
                  <c:v>11.0</c:v>
                </c:pt>
                <c:pt idx="14">
                  <c:v>11.0</c:v>
                </c:pt>
                <c:pt idx="15">
                  <c:v>21.0</c:v>
                </c:pt>
                <c:pt idx="16">
                  <c:v>6.0</c:v>
                </c:pt>
                <c:pt idx="17">
                  <c:v>10.0</c:v>
                </c:pt>
                <c:pt idx="18">
                  <c:v>12.0</c:v>
                </c:pt>
                <c:pt idx="19">
                  <c:v>0.0</c:v>
                </c:pt>
                <c:pt idx="20">
                  <c:v>21.0</c:v>
                </c:pt>
                <c:pt idx="21">
                  <c:v>5.0</c:v>
                </c:pt>
                <c:pt idx="22">
                  <c:v>2.0</c:v>
                </c:pt>
                <c:pt idx="23">
                  <c:v>10.0</c:v>
                </c:pt>
                <c:pt idx="24">
                  <c:v>7.0</c:v>
                </c:pt>
                <c:pt idx="25">
                  <c:v>6.0</c:v>
                </c:pt>
                <c:pt idx="26">
                  <c:v>5.0</c:v>
                </c:pt>
                <c:pt idx="27">
                  <c:v>18.0</c:v>
                </c:pt>
                <c:pt idx="28">
                  <c:v>4.0</c:v>
                </c:pt>
                <c:pt idx="29">
                  <c:v>0.0</c:v>
                </c:pt>
                <c:pt idx="30">
                  <c:v>5.0</c:v>
                </c:pt>
                <c:pt idx="31">
                  <c:v>3.0</c:v>
                </c:pt>
                <c:pt idx="32">
                  <c:v>12.0</c:v>
                </c:pt>
                <c:pt idx="33">
                  <c:v>4.0</c:v>
                </c:pt>
                <c:pt idx="34">
                  <c:v>9.0</c:v>
                </c:pt>
                <c:pt idx="35">
                  <c:v>3.0</c:v>
                </c:pt>
                <c:pt idx="36">
                  <c:v>0.0</c:v>
                </c:pt>
                <c:pt idx="37">
                  <c:v>4.0</c:v>
                </c:pt>
                <c:pt idx="38">
                  <c:v>10.0</c:v>
                </c:pt>
                <c:pt idx="39">
                  <c:v>15.0</c:v>
                </c:pt>
                <c:pt idx="40">
                  <c:v>0.0</c:v>
                </c:pt>
                <c:pt idx="41">
                  <c:v>5.0</c:v>
                </c:pt>
                <c:pt idx="42">
                  <c:v>12.0</c:v>
                </c:pt>
                <c:pt idx="43">
                  <c:v>12.0</c:v>
                </c:pt>
                <c:pt idx="44">
                  <c:v>20.0</c:v>
                </c:pt>
                <c:pt idx="45">
                  <c:v>9.0</c:v>
                </c:pt>
                <c:pt idx="46">
                  <c:v>11.0</c:v>
                </c:pt>
              </c:numCache>
            </c:numRef>
          </c:xVal>
          <c:yVal>
            <c:numRef>
              <c:f>Sheet1!$DB$2:$DB$1005</c:f>
            </c:numRef>
          </c:yVal>
          <c:smooth val="0"/>
        </c:ser>
        <c:ser>
          <c:idx val="5"/>
          <c:order val="5"/>
          <c:tx>
            <c:strRef>
              <c:f>Sheet1!$DC$1</c:f>
              <c:strCache>
                <c:ptCount val="1"/>
                <c:pt idx="0">
                  <c:v>GRIT </c:v>
                </c:pt>
              </c:strCache>
            </c:strRef>
          </c:tx>
          <c:xVal>
            <c:numRef>
              <c:f>Sheet1!$CW$2:$CW$1005</c:f>
              <c:numCache>
                <c:formatCode>General</c:formatCode>
                <c:ptCount val="1004"/>
                <c:pt idx="0">
                  <c:v>12.0</c:v>
                </c:pt>
                <c:pt idx="1">
                  <c:v>7.0</c:v>
                </c:pt>
                <c:pt idx="3">
                  <c:v>19.0</c:v>
                </c:pt>
                <c:pt idx="4">
                  <c:v>11.0</c:v>
                </c:pt>
                <c:pt idx="5">
                  <c:v>1.0</c:v>
                </c:pt>
                <c:pt idx="6">
                  <c:v>3.0</c:v>
                </c:pt>
                <c:pt idx="8">
                  <c:v>10.0</c:v>
                </c:pt>
                <c:pt idx="9">
                  <c:v>3.0</c:v>
                </c:pt>
                <c:pt idx="10">
                  <c:v>11.0</c:v>
                </c:pt>
                <c:pt idx="11">
                  <c:v>8.0</c:v>
                </c:pt>
                <c:pt idx="12">
                  <c:v>22.0</c:v>
                </c:pt>
                <c:pt idx="13">
                  <c:v>11.0</c:v>
                </c:pt>
                <c:pt idx="14">
                  <c:v>11.0</c:v>
                </c:pt>
                <c:pt idx="15">
                  <c:v>21.0</c:v>
                </c:pt>
                <c:pt idx="16">
                  <c:v>6.0</c:v>
                </c:pt>
                <c:pt idx="17">
                  <c:v>10.0</c:v>
                </c:pt>
                <c:pt idx="18">
                  <c:v>12.0</c:v>
                </c:pt>
                <c:pt idx="19">
                  <c:v>0.0</c:v>
                </c:pt>
                <c:pt idx="20">
                  <c:v>21.0</c:v>
                </c:pt>
                <c:pt idx="21">
                  <c:v>5.0</c:v>
                </c:pt>
                <c:pt idx="22">
                  <c:v>2.0</c:v>
                </c:pt>
                <c:pt idx="23">
                  <c:v>10.0</c:v>
                </c:pt>
                <c:pt idx="24">
                  <c:v>7.0</c:v>
                </c:pt>
                <c:pt idx="25">
                  <c:v>6.0</c:v>
                </c:pt>
                <c:pt idx="26">
                  <c:v>5.0</c:v>
                </c:pt>
                <c:pt idx="27">
                  <c:v>18.0</c:v>
                </c:pt>
                <c:pt idx="28">
                  <c:v>4.0</c:v>
                </c:pt>
                <c:pt idx="29">
                  <c:v>0.0</c:v>
                </c:pt>
                <c:pt idx="30">
                  <c:v>5.0</c:v>
                </c:pt>
                <c:pt idx="31">
                  <c:v>3.0</c:v>
                </c:pt>
                <c:pt idx="32">
                  <c:v>12.0</c:v>
                </c:pt>
                <c:pt idx="33">
                  <c:v>4.0</c:v>
                </c:pt>
                <c:pt idx="34">
                  <c:v>9.0</c:v>
                </c:pt>
                <c:pt idx="35">
                  <c:v>3.0</c:v>
                </c:pt>
                <c:pt idx="36">
                  <c:v>0.0</c:v>
                </c:pt>
                <c:pt idx="37">
                  <c:v>4.0</c:v>
                </c:pt>
                <c:pt idx="38">
                  <c:v>10.0</c:v>
                </c:pt>
                <c:pt idx="39">
                  <c:v>15.0</c:v>
                </c:pt>
                <c:pt idx="40">
                  <c:v>0.0</c:v>
                </c:pt>
                <c:pt idx="41">
                  <c:v>5.0</c:v>
                </c:pt>
                <c:pt idx="42">
                  <c:v>12.0</c:v>
                </c:pt>
                <c:pt idx="43">
                  <c:v>12.0</c:v>
                </c:pt>
                <c:pt idx="44">
                  <c:v>20.0</c:v>
                </c:pt>
                <c:pt idx="45">
                  <c:v>9.0</c:v>
                </c:pt>
                <c:pt idx="46">
                  <c:v>11.0</c:v>
                </c:pt>
              </c:numCache>
            </c:numRef>
          </c:xVal>
          <c:yVal>
            <c:numRef>
              <c:f>Sheet1!$DC$2:$DC$1005</c:f>
            </c:numRef>
          </c:yVal>
          <c:smooth val="0"/>
        </c:ser>
        <c:ser>
          <c:idx val="6"/>
          <c:order val="6"/>
          <c:tx>
            <c:strRef>
              <c:f>Sheet1!$DD$1</c:f>
              <c:strCache>
                <c:ptCount val="1"/>
                <c:pt idx="0">
                  <c:v>MTRSelfConcept</c:v>
                </c:pt>
              </c:strCache>
            </c:strRef>
          </c:tx>
          <c:xVal>
            <c:numRef>
              <c:f>Sheet1!$CW$2:$CW$1005</c:f>
              <c:numCache>
                <c:formatCode>General</c:formatCode>
                <c:ptCount val="1004"/>
                <c:pt idx="0">
                  <c:v>12.0</c:v>
                </c:pt>
                <c:pt idx="1">
                  <c:v>7.0</c:v>
                </c:pt>
                <c:pt idx="3">
                  <c:v>19.0</c:v>
                </c:pt>
                <c:pt idx="4">
                  <c:v>11.0</c:v>
                </c:pt>
                <c:pt idx="5">
                  <c:v>1.0</c:v>
                </c:pt>
                <c:pt idx="6">
                  <c:v>3.0</c:v>
                </c:pt>
                <c:pt idx="8">
                  <c:v>10.0</c:v>
                </c:pt>
                <c:pt idx="9">
                  <c:v>3.0</c:v>
                </c:pt>
                <c:pt idx="10">
                  <c:v>11.0</c:v>
                </c:pt>
                <c:pt idx="11">
                  <c:v>8.0</c:v>
                </c:pt>
                <c:pt idx="12">
                  <c:v>22.0</c:v>
                </c:pt>
                <c:pt idx="13">
                  <c:v>11.0</c:v>
                </c:pt>
                <c:pt idx="14">
                  <c:v>11.0</c:v>
                </c:pt>
                <c:pt idx="15">
                  <c:v>21.0</c:v>
                </c:pt>
                <c:pt idx="16">
                  <c:v>6.0</c:v>
                </c:pt>
                <c:pt idx="17">
                  <c:v>10.0</c:v>
                </c:pt>
                <c:pt idx="18">
                  <c:v>12.0</c:v>
                </c:pt>
                <c:pt idx="19">
                  <c:v>0.0</c:v>
                </c:pt>
                <c:pt idx="20">
                  <c:v>21.0</c:v>
                </c:pt>
                <c:pt idx="21">
                  <c:v>5.0</c:v>
                </c:pt>
                <c:pt idx="22">
                  <c:v>2.0</c:v>
                </c:pt>
                <c:pt idx="23">
                  <c:v>10.0</c:v>
                </c:pt>
                <c:pt idx="24">
                  <c:v>7.0</c:v>
                </c:pt>
                <c:pt idx="25">
                  <c:v>6.0</c:v>
                </c:pt>
                <c:pt idx="26">
                  <c:v>5.0</c:v>
                </c:pt>
                <c:pt idx="27">
                  <c:v>18.0</c:v>
                </c:pt>
                <c:pt idx="28">
                  <c:v>4.0</c:v>
                </c:pt>
                <c:pt idx="29">
                  <c:v>0.0</c:v>
                </c:pt>
                <c:pt idx="30">
                  <c:v>5.0</c:v>
                </c:pt>
                <c:pt idx="31">
                  <c:v>3.0</c:v>
                </c:pt>
                <c:pt idx="32">
                  <c:v>12.0</c:v>
                </c:pt>
                <c:pt idx="33">
                  <c:v>4.0</c:v>
                </c:pt>
                <c:pt idx="34">
                  <c:v>9.0</c:v>
                </c:pt>
                <c:pt idx="35">
                  <c:v>3.0</c:v>
                </c:pt>
                <c:pt idx="36">
                  <c:v>0.0</c:v>
                </c:pt>
                <c:pt idx="37">
                  <c:v>4.0</c:v>
                </c:pt>
                <c:pt idx="38">
                  <c:v>10.0</c:v>
                </c:pt>
                <c:pt idx="39">
                  <c:v>15.0</c:v>
                </c:pt>
                <c:pt idx="40">
                  <c:v>0.0</c:v>
                </c:pt>
                <c:pt idx="41">
                  <c:v>5.0</c:v>
                </c:pt>
                <c:pt idx="42">
                  <c:v>12.0</c:v>
                </c:pt>
                <c:pt idx="43">
                  <c:v>12.0</c:v>
                </c:pt>
                <c:pt idx="44">
                  <c:v>20.0</c:v>
                </c:pt>
                <c:pt idx="45">
                  <c:v>9.0</c:v>
                </c:pt>
                <c:pt idx="46">
                  <c:v>11.0</c:v>
                </c:pt>
              </c:numCache>
            </c:numRef>
          </c:xVal>
          <c:yVal>
            <c:numRef>
              <c:f>Sheet1!$DD$2:$DD$1005</c:f>
            </c:numRef>
          </c:yVal>
          <c:smooth val="0"/>
        </c:ser>
        <c:ser>
          <c:idx val="7"/>
          <c:order val="7"/>
          <c:tx>
            <c:strRef>
              <c:f>Sheet1!$DE$1</c:f>
              <c:strCache>
                <c:ptCount val="1"/>
                <c:pt idx="0">
                  <c:v>MTRValueReading</c:v>
                </c:pt>
              </c:strCache>
            </c:strRef>
          </c:tx>
          <c:xVal>
            <c:numRef>
              <c:f>Sheet1!$CW$2:$CW$1005</c:f>
              <c:numCache>
                <c:formatCode>General</c:formatCode>
                <c:ptCount val="1004"/>
                <c:pt idx="0">
                  <c:v>12.0</c:v>
                </c:pt>
                <c:pt idx="1">
                  <c:v>7.0</c:v>
                </c:pt>
                <c:pt idx="3">
                  <c:v>19.0</c:v>
                </c:pt>
                <c:pt idx="4">
                  <c:v>11.0</c:v>
                </c:pt>
                <c:pt idx="5">
                  <c:v>1.0</c:v>
                </c:pt>
                <c:pt idx="6">
                  <c:v>3.0</c:v>
                </c:pt>
                <c:pt idx="8">
                  <c:v>10.0</c:v>
                </c:pt>
                <c:pt idx="9">
                  <c:v>3.0</c:v>
                </c:pt>
                <c:pt idx="10">
                  <c:v>11.0</c:v>
                </c:pt>
                <c:pt idx="11">
                  <c:v>8.0</c:v>
                </c:pt>
                <c:pt idx="12">
                  <c:v>22.0</c:v>
                </c:pt>
                <c:pt idx="13">
                  <c:v>11.0</c:v>
                </c:pt>
                <c:pt idx="14">
                  <c:v>11.0</c:v>
                </c:pt>
                <c:pt idx="15">
                  <c:v>21.0</c:v>
                </c:pt>
                <c:pt idx="16">
                  <c:v>6.0</c:v>
                </c:pt>
                <c:pt idx="17">
                  <c:v>10.0</c:v>
                </c:pt>
                <c:pt idx="18">
                  <c:v>12.0</c:v>
                </c:pt>
                <c:pt idx="19">
                  <c:v>0.0</c:v>
                </c:pt>
                <c:pt idx="20">
                  <c:v>21.0</c:v>
                </c:pt>
                <c:pt idx="21">
                  <c:v>5.0</c:v>
                </c:pt>
                <c:pt idx="22">
                  <c:v>2.0</c:v>
                </c:pt>
                <c:pt idx="23">
                  <c:v>10.0</c:v>
                </c:pt>
                <c:pt idx="24">
                  <c:v>7.0</c:v>
                </c:pt>
                <c:pt idx="25">
                  <c:v>6.0</c:v>
                </c:pt>
                <c:pt idx="26">
                  <c:v>5.0</c:v>
                </c:pt>
                <c:pt idx="27">
                  <c:v>18.0</c:v>
                </c:pt>
                <c:pt idx="28">
                  <c:v>4.0</c:v>
                </c:pt>
                <c:pt idx="29">
                  <c:v>0.0</c:v>
                </c:pt>
                <c:pt idx="30">
                  <c:v>5.0</c:v>
                </c:pt>
                <c:pt idx="31">
                  <c:v>3.0</c:v>
                </c:pt>
                <c:pt idx="32">
                  <c:v>12.0</c:v>
                </c:pt>
                <c:pt idx="33">
                  <c:v>4.0</c:v>
                </c:pt>
                <c:pt idx="34">
                  <c:v>9.0</c:v>
                </c:pt>
                <c:pt idx="35">
                  <c:v>3.0</c:v>
                </c:pt>
                <c:pt idx="36">
                  <c:v>0.0</c:v>
                </c:pt>
                <c:pt idx="37">
                  <c:v>4.0</c:v>
                </c:pt>
                <c:pt idx="38">
                  <c:v>10.0</c:v>
                </c:pt>
                <c:pt idx="39">
                  <c:v>15.0</c:v>
                </c:pt>
                <c:pt idx="40">
                  <c:v>0.0</c:v>
                </c:pt>
                <c:pt idx="41">
                  <c:v>5.0</c:v>
                </c:pt>
                <c:pt idx="42">
                  <c:v>12.0</c:v>
                </c:pt>
                <c:pt idx="43">
                  <c:v>12.0</c:v>
                </c:pt>
                <c:pt idx="44">
                  <c:v>20.0</c:v>
                </c:pt>
                <c:pt idx="45">
                  <c:v>9.0</c:v>
                </c:pt>
                <c:pt idx="46">
                  <c:v>11.0</c:v>
                </c:pt>
              </c:numCache>
            </c:numRef>
          </c:xVal>
          <c:yVal>
            <c:numRef>
              <c:f>Sheet1!$DE$2:$DE$1005</c:f>
            </c:numRef>
          </c:yVal>
          <c:smooth val="0"/>
        </c:ser>
        <c:ser>
          <c:idx val="8"/>
          <c:order val="8"/>
          <c:tx>
            <c:strRef>
              <c:f>Sheet1!$DF$1</c:f>
              <c:strCache>
                <c:ptCount val="1"/>
                <c:pt idx="0">
                  <c:v>MTRTotal</c:v>
                </c:pt>
              </c:strCache>
            </c:strRef>
          </c:tx>
          <c:xVal>
            <c:numRef>
              <c:f>Sheet1!$CW$2:$CW$1005</c:f>
              <c:numCache>
                <c:formatCode>General</c:formatCode>
                <c:ptCount val="1004"/>
                <c:pt idx="0">
                  <c:v>12.0</c:v>
                </c:pt>
                <c:pt idx="1">
                  <c:v>7.0</c:v>
                </c:pt>
                <c:pt idx="3">
                  <c:v>19.0</c:v>
                </c:pt>
                <c:pt idx="4">
                  <c:v>11.0</c:v>
                </c:pt>
                <c:pt idx="5">
                  <c:v>1.0</c:v>
                </c:pt>
                <c:pt idx="6">
                  <c:v>3.0</c:v>
                </c:pt>
                <c:pt idx="8">
                  <c:v>10.0</c:v>
                </c:pt>
                <c:pt idx="9">
                  <c:v>3.0</c:v>
                </c:pt>
                <c:pt idx="10">
                  <c:v>11.0</c:v>
                </c:pt>
                <c:pt idx="11">
                  <c:v>8.0</c:v>
                </c:pt>
                <c:pt idx="12">
                  <c:v>22.0</c:v>
                </c:pt>
                <c:pt idx="13">
                  <c:v>11.0</c:v>
                </c:pt>
                <c:pt idx="14">
                  <c:v>11.0</c:v>
                </c:pt>
                <c:pt idx="15">
                  <c:v>21.0</c:v>
                </c:pt>
                <c:pt idx="16">
                  <c:v>6.0</c:v>
                </c:pt>
                <c:pt idx="17">
                  <c:v>10.0</c:v>
                </c:pt>
                <c:pt idx="18">
                  <c:v>12.0</c:v>
                </c:pt>
                <c:pt idx="19">
                  <c:v>0.0</c:v>
                </c:pt>
                <c:pt idx="20">
                  <c:v>21.0</c:v>
                </c:pt>
                <c:pt idx="21">
                  <c:v>5.0</c:v>
                </c:pt>
                <c:pt idx="22">
                  <c:v>2.0</c:v>
                </c:pt>
                <c:pt idx="23">
                  <c:v>10.0</c:v>
                </c:pt>
                <c:pt idx="24">
                  <c:v>7.0</c:v>
                </c:pt>
                <c:pt idx="25">
                  <c:v>6.0</c:v>
                </c:pt>
                <c:pt idx="26">
                  <c:v>5.0</c:v>
                </c:pt>
                <c:pt idx="27">
                  <c:v>18.0</c:v>
                </c:pt>
                <c:pt idx="28">
                  <c:v>4.0</c:v>
                </c:pt>
                <c:pt idx="29">
                  <c:v>0.0</c:v>
                </c:pt>
                <c:pt idx="30">
                  <c:v>5.0</c:v>
                </c:pt>
                <c:pt idx="31">
                  <c:v>3.0</c:v>
                </c:pt>
                <c:pt idx="32">
                  <c:v>12.0</c:v>
                </c:pt>
                <c:pt idx="33">
                  <c:v>4.0</c:v>
                </c:pt>
                <c:pt idx="34">
                  <c:v>9.0</c:v>
                </c:pt>
                <c:pt idx="35">
                  <c:v>3.0</c:v>
                </c:pt>
                <c:pt idx="36">
                  <c:v>0.0</c:v>
                </c:pt>
                <c:pt idx="37">
                  <c:v>4.0</c:v>
                </c:pt>
                <c:pt idx="38">
                  <c:v>10.0</c:v>
                </c:pt>
                <c:pt idx="39">
                  <c:v>15.0</c:v>
                </c:pt>
                <c:pt idx="40">
                  <c:v>0.0</c:v>
                </c:pt>
                <c:pt idx="41">
                  <c:v>5.0</c:v>
                </c:pt>
                <c:pt idx="42">
                  <c:v>12.0</c:v>
                </c:pt>
                <c:pt idx="43">
                  <c:v>12.0</c:v>
                </c:pt>
                <c:pt idx="44">
                  <c:v>20.0</c:v>
                </c:pt>
                <c:pt idx="45">
                  <c:v>9.0</c:v>
                </c:pt>
                <c:pt idx="46">
                  <c:v>11.0</c:v>
                </c:pt>
              </c:numCache>
            </c:numRef>
          </c:xVal>
          <c:yVal>
            <c:numRef>
              <c:f>Sheet1!$DF$2:$DF$1005</c:f>
            </c:numRef>
          </c:yVal>
          <c:smooth val="0"/>
        </c:ser>
        <c:ser>
          <c:idx val="9"/>
          <c:order val="9"/>
          <c:tx>
            <c:strRef>
              <c:f>Sheet1!$DG$1</c:f>
              <c:strCache>
                <c:ptCount val="1"/>
                <c:pt idx="0">
                  <c:v>cI_cC_lPMF_3_15_47</c:v>
                </c:pt>
              </c:strCache>
            </c:strRef>
          </c:tx>
          <c:spPr>
            <a:ln w="4762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Sheet1!$CW$2:$CW$1005</c:f>
              <c:numCache>
                <c:formatCode>General</c:formatCode>
                <c:ptCount val="1004"/>
                <c:pt idx="0">
                  <c:v>12.0</c:v>
                </c:pt>
                <c:pt idx="1">
                  <c:v>7.0</c:v>
                </c:pt>
                <c:pt idx="3">
                  <c:v>19.0</c:v>
                </c:pt>
                <c:pt idx="4">
                  <c:v>11.0</c:v>
                </c:pt>
                <c:pt idx="5">
                  <c:v>1.0</c:v>
                </c:pt>
                <c:pt idx="6">
                  <c:v>3.0</c:v>
                </c:pt>
                <c:pt idx="8">
                  <c:v>10.0</c:v>
                </c:pt>
                <c:pt idx="9">
                  <c:v>3.0</c:v>
                </c:pt>
                <c:pt idx="10">
                  <c:v>11.0</c:v>
                </c:pt>
                <c:pt idx="11">
                  <c:v>8.0</c:v>
                </c:pt>
                <c:pt idx="12">
                  <c:v>22.0</c:v>
                </c:pt>
                <c:pt idx="13">
                  <c:v>11.0</c:v>
                </c:pt>
                <c:pt idx="14">
                  <c:v>11.0</c:v>
                </c:pt>
                <c:pt idx="15">
                  <c:v>21.0</c:v>
                </c:pt>
                <c:pt idx="16">
                  <c:v>6.0</c:v>
                </c:pt>
                <c:pt idx="17">
                  <c:v>10.0</c:v>
                </c:pt>
                <c:pt idx="18">
                  <c:v>12.0</c:v>
                </c:pt>
                <c:pt idx="19">
                  <c:v>0.0</c:v>
                </c:pt>
                <c:pt idx="20">
                  <c:v>21.0</c:v>
                </c:pt>
                <c:pt idx="21">
                  <c:v>5.0</c:v>
                </c:pt>
                <c:pt idx="22">
                  <c:v>2.0</c:v>
                </c:pt>
                <c:pt idx="23">
                  <c:v>10.0</c:v>
                </c:pt>
                <c:pt idx="24">
                  <c:v>7.0</c:v>
                </c:pt>
                <c:pt idx="25">
                  <c:v>6.0</c:v>
                </c:pt>
                <c:pt idx="26">
                  <c:v>5.0</c:v>
                </c:pt>
                <c:pt idx="27">
                  <c:v>18.0</c:v>
                </c:pt>
                <c:pt idx="28">
                  <c:v>4.0</c:v>
                </c:pt>
                <c:pt idx="29">
                  <c:v>0.0</c:v>
                </c:pt>
                <c:pt idx="30">
                  <c:v>5.0</c:v>
                </c:pt>
                <c:pt idx="31">
                  <c:v>3.0</c:v>
                </c:pt>
                <c:pt idx="32">
                  <c:v>12.0</c:v>
                </c:pt>
                <c:pt idx="33">
                  <c:v>4.0</c:v>
                </c:pt>
                <c:pt idx="34">
                  <c:v>9.0</c:v>
                </c:pt>
                <c:pt idx="35">
                  <c:v>3.0</c:v>
                </c:pt>
                <c:pt idx="36">
                  <c:v>0.0</c:v>
                </c:pt>
                <c:pt idx="37">
                  <c:v>4.0</c:v>
                </c:pt>
                <c:pt idx="38">
                  <c:v>10.0</c:v>
                </c:pt>
                <c:pt idx="39">
                  <c:v>15.0</c:v>
                </c:pt>
                <c:pt idx="40">
                  <c:v>0.0</c:v>
                </c:pt>
                <c:pt idx="41">
                  <c:v>5.0</c:v>
                </c:pt>
                <c:pt idx="42">
                  <c:v>12.0</c:v>
                </c:pt>
                <c:pt idx="43">
                  <c:v>12.0</c:v>
                </c:pt>
                <c:pt idx="44">
                  <c:v>20.0</c:v>
                </c:pt>
                <c:pt idx="45">
                  <c:v>9.0</c:v>
                </c:pt>
                <c:pt idx="46">
                  <c:v>11.0</c:v>
                </c:pt>
              </c:numCache>
            </c:numRef>
          </c:xVal>
          <c:yVal>
            <c:numRef>
              <c:f>Sheet1!$DG$2:$DG$1005</c:f>
              <c:numCache>
                <c:formatCode>General</c:formatCode>
                <c:ptCount val="1004"/>
                <c:pt idx="0">
                  <c:v>0.826179351125445</c:v>
                </c:pt>
                <c:pt idx="1">
                  <c:v>2.98522002356393</c:v>
                </c:pt>
                <c:pt idx="2">
                  <c:v>3.243445021765573</c:v>
                </c:pt>
                <c:pt idx="5">
                  <c:v>2.340996776308332</c:v>
                </c:pt>
                <c:pt idx="6">
                  <c:v>-1.136555228914533</c:v>
                </c:pt>
                <c:pt idx="7">
                  <c:v>0.726291784218379</c:v>
                </c:pt>
                <c:pt idx="8">
                  <c:v>6.039717606135777</c:v>
                </c:pt>
                <c:pt idx="9">
                  <c:v>-1.301738977432251</c:v>
                </c:pt>
                <c:pt idx="10">
                  <c:v>0.822676982198443</c:v>
                </c:pt>
                <c:pt idx="11">
                  <c:v>-0.527941269533975</c:v>
                </c:pt>
                <c:pt idx="13">
                  <c:v>-0.292137784617288</c:v>
                </c:pt>
                <c:pt idx="17">
                  <c:v>4.810541152954101</c:v>
                </c:pt>
                <c:pt idx="18">
                  <c:v>5.035004104886736</c:v>
                </c:pt>
                <c:pt idx="19">
                  <c:v>-1.479108725275312</c:v>
                </c:pt>
                <c:pt idx="21">
                  <c:v>-1.108159933771406</c:v>
                </c:pt>
                <c:pt idx="22">
                  <c:v>-3.947099617549351</c:v>
                </c:pt>
                <c:pt idx="23">
                  <c:v>4.380525214331489</c:v>
                </c:pt>
                <c:pt idx="25">
                  <c:v>-1.28272146838052</c:v>
                </c:pt>
                <c:pt idx="27">
                  <c:v>2.250919342041015</c:v>
                </c:pt>
                <c:pt idx="28">
                  <c:v>1.09481716156006</c:v>
                </c:pt>
                <c:pt idx="29">
                  <c:v>-1.084061060632978</c:v>
                </c:pt>
                <c:pt idx="31">
                  <c:v>-1.7689300264631</c:v>
                </c:pt>
                <c:pt idx="34">
                  <c:v>-0.389458920274462</c:v>
                </c:pt>
                <c:pt idx="35">
                  <c:v>3.704768793923514</c:v>
                </c:pt>
                <c:pt idx="36">
                  <c:v>-2.083853312901088</c:v>
                </c:pt>
                <c:pt idx="37">
                  <c:v>2.604248046875</c:v>
                </c:pt>
                <c:pt idx="38">
                  <c:v>-5.53780358178275</c:v>
                </c:pt>
                <c:pt idx="39">
                  <c:v>3.702788148607526</c:v>
                </c:pt>
                <c:pt idx="41">
                  <c:v>6.936633246285574</c:v>
                </c:pt>
                <c:pt idx="42">
                  <c:v>3.909157957349505</c:v>
                </c:pt>
                <c:pt idx="43">
                  <c:v>2.58988550731114</c:v>
                </c:pt>
                <c:pt idx="44">
                  <c:v>3.792605127607073</c:v>
                </c:pt>
                <c:pt idx="45">
                  <c:v>8.658055441720142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5487016"/>
        <c:axId val="-2104546200"/>
      </c:scatterChart>
      <c:valAx>
        <c:axId val="-2105487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RCMAS Total Score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04546200"/>
        <c:crosses val="autoZero"/>
        <c:crossBetween val="midCat"/>
      </c:valAx>
      <c:valAx>
        <c:axId val="-21045462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Left pmFC Activation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05487016"/>
        <c:crosses val="autoZero"/>
        <c:crossBetween val="midCat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C3343-A232-5348-AD7A-3B725C6C3AEE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EAF81-3E94-1441-A90B-0FFE910D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4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323916" y="30868291"/>
            <a:ext cx="10241280" cy="1752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851EE2-ACDA-B942-B690-D2C29B8C55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YSPI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474" y="30751361"/>
            <a:ext cx="8673717" cy="2006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76" y="31231563"/>
            <a:ext cx="6901998" cy="1278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088" y="31081312"/>
            <a:ext cx="8076648" cy="1141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5752" y="31010333"/>
            <a:ext cx="10404613" cy="153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6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3891200" cy="6804662"/>
          </a:xfrm>
          <a:prstGeom prst="rect">
            <a:avLst/>
          </a:prstGeom>
          <a:solidFill>
            <a:srgbClr val="9AA8C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736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5400" kern="1200">
          <a:solidFill>
            <a:schemeClr val="tx1"/>
          </a:solidFill>
          <a:latin typeface="Arial"/>
          <a:ea typeface="+mn-ea"/>
          <a:cs typeface="Arial"/>
        </a:defRPr>
      </a:lvl1pPr>
      <a:lvl2pPr marL="3566160" indent="-1371600" algn="l" defTabSz="2194560" rtl="0" eaLnBrk="1" latinLnBrk="0" hangingPunct="1">
        <a:spcBef>
          <a:spcPct val="20000"/>
        </a:spcBef>
        <a:buClr>
          <a:schemeClr val="accent4">
            <a:lumMod val="60000"/>
            <a:lumOff val="40000"/>
          </a:schemeClr>
        </a:buClr>
        <a:buFont typeface="Arial"/>
        <a:buChar char="–"/>
        <a:defRPr sz="13400" kern="1200">
          <a:solidFill>
            <a:schemeClr val="tx1"/>
          </a:solidFill>
          <a:latin typeface="Arial"/>
          <a:ea typeface="+mn-ea"/>
          <a:cs typeface="Arial"/>
        </a:defRPr>
      </a:lvl2pPr>
      <a:lvl3pPr marL="5486400" indent="-1097280" algn="l" defTabSz="219456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1500" kern="1200">
          <a:solidFill>
            <a:schemeClr val="tx1"/>
          </a:solidFill>
          <a:latin typeface="Arial"/>
          <a:ea typeface="+mn-ea"/>
          <a:cs typeface="Arial"/>
        </a:defRPr>
      </a:lvl3pPr>
      <a:lvl4pPr marL="7680960" indent="-1097280" algn="l" defTabSz="219456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9600" kern="1200">
          <a:solidFill>
            <a:schemeClr val="tx1"/>
          </a:solidFill>
          <a:latin typeface="Arial"/>
          <a:ea typeface="+mn-ea"/>
          <a:cs typeface="Arial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Arial"/>
          <a:ea typeface="+mn-ea"/>
          <a:cs typeface="Arial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microsoft.com/office/2007/relationships/hdphoto" Target="../media/hdphoto3.wdp"/><Relationship Id="rId12" Type="http://schemas.openxmlformats.org/officeDocument/2006/relationships/chart" Target="../charts/chart1.xml"/><Relationship Id="rId13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png"/><Relationship Id="rId7" Type="http://schemas.microsoft.com/office/2007/relationships/hdphoto" Target="../media/hdphoto1.wdp"/><Relationship Id="rId8" Type="http://schemas.openxmlformats.org/officeDocument/2006/relationships/image" Target="../media/image10.png"/><Relationship Id="rId9" Type="http://schemas.microsoft.com/office/2007/relationships/hdphoto" Target="../media/hdphoto2.wdp"/><Relationship Id="rId10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6" descr="task schematic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412" y="15691101"/>
            <a:ext cx="3402115" cy="394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8520" y="905366"/>
            <a:ext cx="4273771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  <a:t>CONFLICT-RELATED ACTIVATION OF POSTERIOR MEDIAL FRONTAL CORTEX IN PEDIATRIC READING DISORDER </a:t>
            </a:r>
          </a:p>
          <a:p>
            <a:pPr algn="ctr"/>
            <a:endParaRPr lang="en-US" sz="48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6000" b="1" dirty="0" smtClean="0">
                <a:solidFill>
                  <a:srgbClr val="FFFFFF"/>
                </a:solidFill>
                <a:latin typeface="Arial"/>
                <a:cs typeface="Arial"/>
              </a:rPr>
              <a:t>Katie Davis, Amy Margolis, Lauren Thomas, Marilyn Cyr, Rachel Marsh</a:t>
            </a:r>
            <a:endParaRPr lang="en-US" sz="6000" b="1" baseline="30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6000" b="1" dirty="0" smtClean="0">
                <a:solidFill>
                  <a:srgbClr val="FFFFFF"/>
                </a:solidFill>
                <a:latin typeface="Arial"/>
                <a:cs typeface="Arial"/>
              </a:rPr>
              <a:t>Division of Child and Adolescent Psychiatry in the Department of Psychiatry, Columbia University </a:t>
            </a:r>
            <a:endParaRPr lang="en-US" sz="6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7293" y="7464911"/>
            <a:ext cx="532765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OBJECTIVE</a:t>
            </a:r>
            <a:endParaRPr lang="en-US" sz="54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7292" y="8322908"/>
            <a:ext cx="97588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/>
              <a:t>Altered activation of posterior medial frontal </a:t>
            </a:r>
            <a:r>
              <a:rPr lang="en-US" sz="3000" dirty="0" smtClean="0"/>
              <a:t>cortex (</a:t>
            </a:r>
            <a:r>
              <a:rPr lang="en-US" sz="3000" dirty="0" err="1" smtClean="0"/>
              <a:t>pmFC</a:t>
            </a:r>
            <a:r>
              <a:rPr lang="en-US" sz="3000" dirty="0" smtClean="0"/>
              <a:t>) </a:t>
            </a:r>
            <a:r>
              <a:rPr lang="en-US" sz="3000" dirty="0"/>
              <a:t>during conflict processing is common in pediatric anxiety disorders, and the degree of activation correlates with anxiety </a:t>
            </a:r>
            <a:r>
              <a:rPr lang="en-US" sz="3000" dirty="0" smtClean="0"/>
              <a:t>symptoms (Fitzgerald, 2013). </a:t>
            </a:r>
            <a:endParaRPr lang="en-US" sz="3000" dirty="0" smtClean="0"/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Given the common occurrence of anxiety in learning </a:t>
            </a:r>
            <a:r>
              <a:rPr lang="en-US" sz="3000" dirty="0"/>
              <a:t>disorders, we assessed the functioning of frontal cortices during the resolution of cognitive conflict in children with reading disorder. 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8519" y="7374944"/>
            <a:ext cx="10334008" cy="4803876"/>
          </a:xfrm>
          <a:prstGeom prst="rect">
            <a:avLst/>
          </a:prstGeom>
          <a:noFill/>
          <a:ln w="76200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7293" y="12451405"/>
            <a:ext cx="532765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METHODS</a:t>
            </a:r>
            <a:endParaRPr lang="en-US" sz="54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1275" y="13305192"/>
            <a:ext cx="100412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/>
              <a:t>fMRI scans were acquired from children with reading disorder (n=14) and age-matched healthy controls (n=19) during their performance of the Simon Spatial Incompatibility task. </a:t>
            </a:r>
            <a:endParaRPr lang="en-US" sz="3100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8519" y="12451405"/>
            <a:ext cx="10334008" cy="17439216"/>
          </a:xfrm>
          <a:prstGeom prst="rect">
            <a:avLst/>
          </a:prstGeom>
          <a:noFill/>
          <a:ln w="76200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336753" y="7374942"/>
            <a:ext cx="21310618" cy="22515678"/>
          </a:xfrm>
          <a:prstGeom prst="rect">
            <a:avLst/>
          </a:prstGeom>
          <a:noFill/>
          <a:ln w="76200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675002" y="7464911"/>
            <a:ext cx="532765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RESULTS</a:t>
            </a:r>
            <a:endParaRPr lang="en-US" sz="54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56249" y="7464911"/>
            <a:ext cx="532765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CONCLUSIONS</a:t>
            </a:r>
            <a:endParaRPr lang="en-US" sz="54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56249" y="8646048"/>
            <a:ext cx="9447293" cy="8386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850" dirty="0"/>
              <a:t>When engaging the cognitive control necessary to resolve conflict, children with reading disability displayed excessive activation of </a:t>
            </a:r>
            <a:r>
              <a:rPr lang="en-US" sz="3850" dirty="0" err="1" smtClean="0"/>
              <a:t>pmFC</a:t>
            </a:r>
            <a:r>
              <a:rPr lang="en-US" sz="3850" dirty="0" smtClean="0"/>
              <a:t>.</a:t>
            </a:r>
          </a:p>
          <a:p>
            <a:pPr marL="571500" indent="-571500">
              <a:buFont typeface="Arial"/>
              <a:buChar char="•"/>
            </a:pPr>
            <a:r>
              <a:rPr lang="en-US" sz="3850" dirty="0" smtClean="0"/>
              <a:t>These findings are consistent </a:t>
            </a:r>
            <a:r>
              <a:rPr lang="en-US" sz="3850" dirty="0"/>
              <a:t>with </a:t>
            </a:r>
            <a:r>
              <a:rPr lang="en-US" sz="3850" dirty="0" smtClean="0"/>
              <a:t>findings from children with anxiety. </a:t>
            </a:r>
          </a:p>
          <a:p>
            <a:pPr marL="571500" indent="-571500">
              <a:buFont typeface="Arial"/>
              <a:buChar char="•"/>
            </a:pPr>
            <a:r>
              <a:rPr lang="en-US" sz="3850" dirty="0"/>
              <a:t>E</a:t>
            </a:r>
            <a:r>
              <a:rPr lang="en-US" sz="3850" dirty="0" smtClean="0"/>
              <a:t>xcessive </a:t>
            </a:r>
            <a:r>
              <a:rPr lang="en-US" sz="3850" dirty="0" err="1" smtClean="0"/>
              <a:t>pmFC</a:t>
            </a:r>
            <a:r>
              <a:rPr lang="en-US" sz="3850" dirty="0"/>
              <a:t>-based reactivity </a:t>
            </a:r>
            <a:r>
              <a:rPr lang="en-US" sz="3850" dirty="0" smtClean="0"/>
              <a:t>may </a:t>
            </a:r>
            <a:r>
              <a:rPr lang="en-US" sz="3850" dirty="0"/>
              <a:t>contribute </a:t>
            </a:r>
            <a:r>
              <a:rPr lang="en-US" sz="3850" dirty="0" smtClean="0"/>
              <a:t>to self</a:t>
            </a:r>
            <a:r>
              <a:rPr lang="en-US" sz="3850" dirty="0"/>
              <a:t>-regulatory difficulties </a:t>
            </a:r>
            <a:r>
              <a:rPr lang="en-US" sz="3850" dirty="0" err="1" smtClean="0"/>
              <a:t>transdiagnostically</a:t>
            </a:r>
            <a:r>
              <a:rPr lang="en-US" sz="3850" dirty="0" smtClean="0"/>
              <a:t> </a:t>
            </a:r>
            <a:r>
              <a:rPr lang="en-US" sz="3850" dirty="0"/>
              <a:t>across </a:t>
            </a:r>
            <a:r>
              <a:rPr lang="en-US" sz="3850" dirty="0" smtClean="0"/>
              <a:t>learning and </a:t>
            </a:r>
            <a:r>
              <a:rPr lang="en-US" sz="3850" dirty="0"/>
              <a:t>anxiety problems in </a:t>
            </a:r>
            <a:r>
              <a:rPr lang="en-US" sz="3850" dirty="0" smtClean="0"/>
              <a:t>children.</a:t>
            </a:r>
          </a:p>
          <a:p>
            <a:pPr marL="571500" indent="-571500">
              <a:buFont typeface="Arial"/>
              <a:buChar char="•"/>
            </a:pPr>
            <a:r>
              <a:rPr lang="en-US" sz="3850" dirty="0" smtClean="0"/>
              <a:t>These functional </a:t>
            </a:r>
            <a:r>
              <a:rPr lang="en-US" sz="3850" smtClean="0"/>
              <a:t>disturbances may </a:t>
            </a:r>
            <a:r>
              <a:rPr lang="en-US" sz="3850" smtClean="0"/>
              <a:t>represent </a:t>
            </a:r>
            <a:r>
              <a:rPr lang="en-US" sz="3850" dirty="0" smtClean="0"/>
              <a:t>a shared neurobiological substrate underlying both reading and anxiety disorders. </a:t>
            </a:r>
            <a:endParaRPr lang="en-US" sz="3850" dirty="0"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021592" y="7375424"/>
            <a:ext cx="10247639" cy="9765255"/>
          </a:xfrm>
          <a:prstGeom prst="rect">
            <a:avLst/>
          </a:prstGeom>
          <a:noFill/>
          <a:ln w="76200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356249" y="17622887"/>
            <a:ext cx="532765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REFERENCES</a:t>
            </a:r>
            <a:endParaRPr lang="en-US" sz="54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56249" y="18653662"/>
            <a:ext cx="832942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Fitzgerald, Kate D., </a:t>
            </a:r>
            <a:r>
              <a:rPr lang="en-US" sz="3000" dirty="0" err="1"/>
              <a:t>Yanni</a:t>
            </a:r>
            <a:r>
              <a:rPr lang="en-US" sz="3000" dirty="0"/>
              <a:t> Liu, Emily R. Stern, Robert C. Welsh, Gregory L. Hanna, Christopher S. Monk, K. Luan </a:t>
            </a:r>
            <a:r>
              <a:rPr lang="en-US" sz="3000" dirty="0" err="1"/>
              <a:t>Phan</a:t>
            </a:r>
            <a:r>
              <a:rPr lang="en-US" sz="3000" dirty="0"/>
              <a:t>, and Stephan F. Taylor. “Conflict-Related </a:t>
            </a:r>
            <a:r>
              <a:rPr lang="en-US" sz="3000" dirty="0" err="1"/>
              <a:t>Hyperactivation</a:t>
            </a:r>
            <a:r>
              <a:rPr lang="en-US" sz="3000" dirty="0"/>
              <a:t> of Posterior Medial Frontal Cortex Across the Pediatric Anxiety Disorders.” </a:t>
            </a:r>
            <a:r>
              <a:rPr lang="en-US" sz="3000" i="1" dirty="0"/>
              <a:t>Journal of the American Academy of Child &amp; Adolescent Psychiatry</a:t>
            </a:r>
            <a:r>
              <a:rPr lang="en-US" sz="3000" dirty="0"/>
              <a:t> 0, no. 0 (February 18, 2013). doi:10.1016/j.jaac.2013.02.002</a:t>
            </a:r>
            <a:r>
              <a:rPr lang="en-US" sz="3000" dirty="0" smtClean="0"/>
              <a:t>.</a:t>
            </a:r>
          </a:p>
          <a:p>
            <a:endParaRPr lang="en-US" sz="3000" dirty="0" smtClean="0"/>
          </a:p>
          <a:p>
            <a:r>
              <a:rPr lang="en-US" sz="3000" dirty="0" err="1"/>
              <a:t>Horga</a:t>
            </a:r>
            <a:r>
              <a:rPr lang="en-US" sz="3000" dirty="0"/>
              <a:t> G, Maia TV, Wang P, Wang Z, Marsh R, Peterson BS. Adaptation </a:t>
            </a:r>
            <a:r>
              <a:rPr lang="en-US" sz="3000" dirty="0" smtClean="0"/>
              <a:t>to conflict </a:t>
            </a:r>
            <a:r>
              <a:rPr lang="en-US" sz="3000" dirty="0"/>
              <a:t>via context-driven anticipatory signals in the </a:t>
            </a:r>
            <a:r>
              <a:rPr lang="en-US" sz="3000" dirty="0" err="1"/>
              <a:t>dorsomedial</a:t>
            </a:r>
            <a:r>
              <a:rPr lang="en-US" sz="3000" dirty="0"/>
              <a:t> prefrontal </a:t>
            </a:r>
            <a:r>
              <a:rPr lang="en-US" sz="3000" dirty="0" smtClean="0"/>
              <a:t>cortex</a:t>
            </a:r>
            <a:r>
              <a:rPr lang="en-US" sz="3000" dirty="0"/>
              <a:t>. J. </a:t>
            </a:r>
            <a:r>
              <a:rPr lang="en-US" sz="3000" dirty="0" err="1"/>
              <a:t>Neurosci</a:t>
            </a:r>
            <a:r>
              <a:rPr lang="en-US" sz="3000" dirty="0"/>
              <a:t>. 2011;31(45):16208-16216.</a:t>
            </a:r>
            <a:endParaRPr lang="en-US" sz="3000" dirty="0"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021592" y="17495890"/>
            <a:ext cx="10304641" cy="8101079"/>
          </a:xfrm>
          <a:prstGeom prst="rect">
            <a:avLst/>
          </a:prstGeom>
          <a:noFill/>
          <a:ln w="76200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2. CU New Crown whit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20" y="4315984"/>
            <a:ext cx="2704867" cy="21601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20" y="30569839"/>
            <a:ext cx="12691723" cy="18676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8040" y="30305517"/>
            <a:ext cx="7600726" cy="2320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75002" y="8704382"/>
            <a:ext cx="204575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Significant group differences in conflict related activations were observed in left </a:t>
            </a:r>
            <a:r>
              <a:rPr lang="en-US" sz="4000" dirty="0" err="1"/>
              <a:t>pMFC</a:t>
            </a:r>
            <a:r>
              <a:rPr lang="en-US" sz="4000" dirty="0"/>
              <a:t>, driven by greater activations in reading disordered compared to healthy participants. Left </a:t>
            </a:r>
            <a:r>
              <a:rPr lang="en-US" sz="4000" dirty="0" err="1"/>
              <a:t>pMFC</a:t>
            </a:r>
            <a:r>
              <a:rPr lang="en-US" sz="4000" dirty="0"/>
              <a:t> activation was positively associated with poor reading (p&lt;0.025</a:t>
            </a:r>
            <a:r>
              <a:rPr lang="en-US" sz="4000" dirty="0" smtClean="0"/>
              <a:t>) </a:t>
            </a:r>
            <a:r>
              <a:rPr lang="en-US" sz="4000" dirty="0"/>
              <a:t>and </a:t>
            </a:r>
            <a:r>
              <a:rPr lang="en-US" sz="4000" dirty="0" smtClean="0"/>
              <a:t>anxiety </a:t>
            </a:r>
            <a:r>
              <a:rPr lang="en-US" sz="4000" dirty="0"/>
              <a:t>(P&lt;0.001).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5863" y="15121124"/>
            <a:ext cx="245752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/>
                <a:cs typeface="Arial"/>
              </a:rPr>
              <a:t>Simon Task</a:t>
            </a:r>
            <a:endParaRPr lang="en-US" sz="32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7292" y="15583345"/>
            <a:ext cx="6653119" cy="5339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3100" dirty="0"/>
              <a:t>Participants pressed a button corresponding to the side of the screen on which an arrow appeared. The task required ignoring a task-irrelevant stimulus feature (the side of the screen on which an arrow appears) when it conflicts with a more task-relevant one (the direction arrow points). Participants completed 3 runs of 55 stimuli with equal numbers of congruent/incongruent stimuli.</a:t>
            </a:r>
          </a:p>
        </p:txBody>
      </p:sp>
      <p:sp>
        <p:nvSpPr>
          <p:cNvPr id="6" name="Rectangle 5"/>
          <p:cNvSpPr/>
          <p:nvPr/>
        </p:nvSpPr>
        <p:spPr>
          <a:xfrm>
            <a:off x="869072" y="25305826"/>
            <a:ext cx="402425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/>
                <a:cs typeface="Arial"/>
              </a:rPr>
              <a:t>Statistical Analyses</a:t>
            </a:r>
            <a:endParaRPr lang="en-US" sz="32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1276" y="25875712"/>
            <a:ext cx="974490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/>
              <a:t>Our analyses focused on </a:t>
            </a:r>
            <a:r>
              <a:rPr lang="en-US" sz="3100" u="sng" dirty="0" smtClean="0"/>
              <a:t>post</a:t>
            </a:r>
            <a:r>
              <a:rPr lang="en-US" sz="3100" u="sng" dirty="0"/>
              <a:t>-congruent conflict </a:t>
            </a:r>
            <a:r>
              <a:rPr lang="en-US" sz="3100" dirty="0" smtClean="0"/>
              <a:t>(</a:t>
            </a:r>
            <a:r>
              <a:rPr lang="en-US" sz="3100" dirty="0"/>
              <a:t>incongruent compared to congruent stimuli </a:t>
            </a:r>
            <a:r>
              <a:rPr lang="en-US" sz="3100" i="1" dirty="0"/>
              <a:t>preceded by congruent </a:t>
            </a:r>
            <a:r>
              <a:rPr lang="en-US" sz="3100" dirty="0"/>
              <a:t>stimuli) – the contrast associated with the greatest magnitude of activation in </a:t>
            </a:r>
            <a:r>
              <a:rPr lang="en-US" sz="3100" dirty="0" err="1"/>
              <a:t>fronto</a:t>
            </a:r>
            <a:r>
              <a:rPr lang="en-US" sz="3100" dirty="0"/>
              <a:t>-striatal regions in healthy </a:t>
            </a:r>
            <a:r>
              <a:rPr lang="en-US" sz="3100" dirty="0" smtClean="0"/>
              <a:t>individuals (</a:t>
            </a:r>
            <a:r>
              <a:rPr lang="en-US" sz="3100" dirty="0" err="1" smtClean="0"/>
              <a:t>Horga</a:t>
            </a:r>
            <a:r>
              <a:rPr lang="en-US" sz="3100" dirty="0" smtClean="0"/>
              <a:t>, 2011). </a:t>
            </a:r>
            <a:endParaRPr lang="en-US" sz="3100" dirty="0" smtClean="0"/>
          </a:p>
          <a:p>
            <a:r>
              <a:rPr lang="en-US" sz="3100" dirty="0" smtClean="0"/>
              <a:t>We </a:t>
            </a:r>
            <a:r>
              <a:rPr lang="en-US" sz="3100" dirty="0"/>
              <a:t>assessed group differences in conflict-related activations and associations with </a:t>
            </a:r>
            <a:r>
              <a:rPr lang="en-US" sz="3100" dirty="0" smtClean="0"/>
              <a:t>reading </a:t>
            </a:r>
            <a:r>
              <a:rPr lang="en-US" sz="3100" dirty="0" smtClean="0"/>
              <a:t>impairment</a:t>
            </a:r>
            <a:r>
              <a:rPr lang="en-US" sz="3100" dirty="0"/>
              <a:t> </a:t>
            </a:r>
            <a:r>
              <a:rPr lang="en-US" sz="3100" dirty="0" smtClean="0"/>
              <a:t>and anxiety </a:t>
            </a:r>
            <a:r>
              <a:rPr lang="en-US" sz="3100" dirty="0"/>
              <a:t>(</a:t>
            </a:r>
            <a:r>
              <a:rPr lang="en-US" sz="3100" dirty="0" smtClean="0"/>
              <a:t>RCMAS Total Score)</a:t>
            </a:r>
            <a:r>
              <a:rPr lang="en-US" sz="3100" dirty="0"/>
              <a:t>. </a:t>
            </a:r>
            <a:endParaRPr lang="en-US" sz="3100" dirty="0">
              <a:latin typeface="Arial"/>
              <a:cs typeface="Arial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4379535" y="12178819"/>
            <a:ext cx="4843266" cy="5486400"/>
            <a:chOff x="14379535" y="13016556"/>
            <a:chExt cx="4843266" cy="54864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735947" y="13016556"/>
              <a:ext cx="4486854" cy="5486400"/>
            </a:xfrm>
            <a:prstGeom prst="rect">
              <a:avLst/>
            </a:prstGeom>
          </p:spPr>
        </p:pic>
        <p:cxnSp>
          <p:nvCxnSpPr>
            <p:cNvPr id="32" name="Straight Connector 31"/>
            <p:cNvCxnSpPr/>
            <p:nvPr/>
          </p:nvCxnSpPr>
          <p:spPr>
            <a:xfrm flipH="1" flipV="1">
              <a:off x="15514982" y="13552102"/>
              <a:ext cx="1339512" cy="14757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4379535" y="13078851"/>
              <a:ext cx="113544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pmFC</a:t>
              </a:r>
              <a:endParaRPr lang="en-US" sz="32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5136155" y="12313842"/>
            <a:ext cx="4800101" cy="5504800"/>
            <a:chOff x="19823535" y="13015353"/>
            <a:chExt cx="4800101" cy="55048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154875" y="13033753"/>
              <a:ext cx="4468761" cy="5486400"/>
            </a:xfrm>
            <a:prstGeom prst="rect">
              <a:avLst/>
            </a:prstGeom>
          </p:spPr>
        </p:pic>
        <p:cxnSp>
          <p:nvCxnSpPr>
            <p:cNvPr id="33" name="Straight Connector 32"/>
            <p:cNvCxnSpPr/>
            <p:nvPr/>
          </p:nvCxnSpPr>
          <p:spPr>
            <a:xfrm flipH="1" flipV="1">
              <a:off x="20958982" y="13446271"/>
              <a:ext cx="1339512" cy="14757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19823535" y="13015353"/>
              <a:ext cx="1135447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err="1"/>
                <a:t>pmFC</a:t>
              </a:r>
              <a:endParaRPr lang="en-US" sz="32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674097" y="12272543"/>
            <a:ext cx="4842848" cy="5486400"/>
            <a:chOff x="24729907" y="13046453"/>
            <a:chExt cx="4842848" cy="54864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108114" y="13046453"/>
              <a:ext cx="4464641" cy="5486400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 flipH="1" flipV="1">
              <a:off x="25865354" y="13552102"/>
              <a:ext cx="1339512" cy="14757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24729907" y="13078851"/>
              <a:ext cx="1135447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err="1"/>
                <a:t>pmFC</a:t>
              </a:r>
              <a:endParaRPr lang="en-US" sz="32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6227295" y="17204575"/>
            <a:ext cx="12600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HC-RD</a:t>
            </a:r>
            <a:endParaRPr lang="en-US" sz="3200" dirty="0"/>
          </a:p>
        </p:txBody>
      </p:sp>
      <p:sp>
        <p:nvSpPr>
          <p:cNvPr id="42" name="Rectangle 41"/>
          <p:cNvSpPr/>
          <p:nvPr/>
        </p:nvSpPr>
        <p:spPr>
          <a:xfrm>
            <a:off x="21926181" y="17204575"/>
            <a:ext cx="65915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HC</a:t>
            </a:r>
            <a:endParaRPr lang="en-US" sz="3200" dirty="0"/>
          </a:p>
        </p:txBody>
      </p:sp>
      <p:sp>
        <p:nvSpPr>
          <p:cNvPr id="43" name="Rectangle 42"/>
          <p:cNvSpPr/>
          <p:nvPr/>
        </p:nvSpPr>
        <p:spPr>
          <a:xfrm>
            <a:off x="27331871" y="17204575"/>
            <a:ext cx="65995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RD</a:t>
            </a:r>
            <a:endParaRPr lang="en-US" sz="3200" dirty="0"/>
          </a:p>
        </p:txBody>
      </p:sp>
      <p:sp>
        <p:nvSpPr>
          <p:cNvPr id="44" name="Rectangle 43"/>
          <p:cNvSpPr/>
          <p:nvPr/>
        </p:nvSpPr>
        <p:spPr>
          <a:xfrm>
            <a:off x="11675002" y="18361727"/>
            <a:ext cx="20457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Figure </a:t>
            </a:r>
            <a:r>
              <a:rPr lang="en-US" sz="3200" b="1" dirty="0" smtClean="0"/>
              <a:t>1.</a:t>
            </a:r>
            <a:r>
              <a:rPr lang="en-US" sz="3200" dirty="0" smtClean="0"/>
              <a:t> </a:t>
            </a:r>
            <a:r>
              <a:rPr lang="en-US" sz="3200" b="1" dirty="0"/>
              <a:t>Group Differences in Brain Activity Associated with </a:t>
            </a:r>
            <a:r>
              <a:rPr lang="en-US" sz="3200" b="1" dirty="0" smtClean="0"/>
              <a:t>Conflict</a:t>
            </a:r>
            <a:r>
              <a:rPr lang="en-US" sz="3200" b="1" dirty="0"/>
              <a:t>. </a:t>
            </a:r>
            <a:r>
              <a:rPr lang="en-US" sz="3200" dirty="0"/>
              <a:t>Significant group differences were detected in </a:t>
            </a:r>
            <a:r>
              <a:rPr lang="en-US" sz="3200" dirty="0" err="1" smtClean="0"/>
              <a:t>pmFC</a:t>
            </a:r>
            <a:r>
              <a:rPr lang="en-US" sz="3200" dirty="0" smtClean="0"/>
              <a:t> that </a:t>
            </a:r>
            <a:r>
              <a:rPr lang="en-US" sz="3200" dirty="0"/>
              <a:t>derived from greater activation of this region in the RD compared to TD participants, in response to </a:t>
            </a:r>
            <a:r>
              <a:rPr lang="en-US" sz="3200" dirty="0" err="1"/>
              <a:t>cI</a:t>
            </a:r>
            <a:r>
              <a:rPr lang="en-US" sz="3200" dirty="0"/>
              <a:t> versus </a:t>
            </a:r>
            <a:r>
              <a:rPr lang="en-US" sz="3200" dirty="0" err="1"/>
              <a:t>cC</a:t>
            </a:r>
            <a:r>
              <a:rPr lang="en-US" sz="3200" dirty="0"/>
              <a:t> stimuli. </a:t>
            </a:r>
          </a:p>
        </p:txBody>
      </p:sp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468828"/>
              </p:ext>
            </p:extLst>
          </p:nvPr>
        </p:nvGraphicFramePr>
        <p:xfrm>
          <a:off x="12915375" y="20308241"/>
          <a:ext cx="8702152" cy="528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6" name="Chart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650190"/>
              </p:ext>
            </p:extLst>
          </p:nvPr>
        </p:nvGraphicFramePr>
        <p:xfrm>
          <a:off x="22610890" y="20308241"/>
          <a:ext cx="8844294" cy="528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47" name="Rectangle 46"/>
          <p:cNvSpPr/>
          <p:nvPr/>
        </p:nvSpPr>
        <p:spPr>
          <a:xfrm>
            <a:off x="11597564" y="25841616"/>
            <a:ext cx="205349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Figure </a:t>
            </a:r>
            <a:r>
              <a:rPr lang="en-US" sz="3200" b="1" dirty="0" smtClean="0"/>
              <a:t>2a. </a:t>
            </a:r>
            <a:r>
              <a:rPr lang="en-US" sz="3200" b="1" dirty="0"/>
              <a:t>Correlation of </a:t>
            </a:r>
            <a:r>
              <a:rPr lang="en-US" sz="3200" b="1" dirty="0" err="1" smtClean="0"/>
              <a:t>pmFC</a:t>
            </a:r>
            <a:r>
              <a:rPr lang="en-US" sz="3200" b="1" dirty="0" smtClean="0"/>
              <a:t> Activation During Resolution </a:t>
            </a:r>
            <a:r>
              <a:rPr lang="en-US" sz="3200" b="1" dirty="0"/>
              <a:t>of </a:t>
            </a:r>
            <a:r>
              <a:rPr lang="en-US" sz="3200" b="1" dirty="0" smtClean="0"/>
              <a:t>Conflict </a:t>
            </a:r>
            <a:r>
              <a:rPr lang="en-US" sz="3200" b="1" dirty="0"/>
              <a:t>with </a:t>
            </a:r>
            <a:r>
              <a:rPr lang="en-US" sz="3200" b="1" dirty="0" smtClean="0"/>
              <a:t>Reading Impairment. </a:t>
            </a:r>
            <a:r>
              <a:rPr lang="en-US" sz="3200" dirty="0"/>
              <a:t>Activation of left </a:t>
            </a:r>
            <a:r>
              <a:rPr lang="en-US" sz="3200" dirty="0" err="1" smtClean="0"/>
              <a:t>pmFC</a:t>
            </a:r>
            <a:r>
              <a:rPr lang="en-US" sz="3200" dirty="0" smtClean="0"/>
              <a:t> was </a:t>
            </a:r>
            <a:r>
              <a:rPr lang="en-US" sz="3200" dirty="0"/>
              <a:t>positively associated with </a:t>
            </a:r>
            <a:r>
              <a:rPr lang="en-US" sz="3200" dirty="0" smtClean="0"/>
              <a:t>reading impairment, r=0.392, p=0.024, suggesting </a:t>
            </a:r>
            <a:r>
              <a:rPr lang="en-US" sz="3200" dirty="0"/>
              <a:t>that those children who have the most </a:t>
            </a:r>
            <a:r>
              <a:rPr lang="en-US" sz="3200" dirty="0" smtClean="0"/>
              <a:t>reading impairment activate </a:t>
            </a:r>
            <a:r>
              <a:rPr lang="en-US" sz="3200" dirty="0"/>
              <a:t>frontal control regions the most during resolution of conflict</a:t>
            </a:r>
            <a:r>
              <a:rPr lang="en-US" sz="3200" dirty="0" smtClean="0"/>
              <a:t>. </a:t>
            </a:r>
          </a:p>
          <a:p>
            <a:r>
              <a:rPr lang="en-US" sz="3200" b="1" dirty="0"/>
              <a:t>Figure </a:t>
            </a:r>
            <a:r>
              <a:rPr lang="en-US" sz="3200" b="1" dirty="0" smtClean="0"/>
              <a:t>2b</a:t>
            </a:r>
            <a:r>
              <a:rPr lang="en-US" sz="3200" b="1" dirty="0"/>
              <a:t>. Correlation of </a:t>
            </a:r>
            <a:r>
              <a:rPr lang="en-US" sz="3200" b="1" dirty="0" err="1" smtClean="0"/>
              <a:t>pmFC</a:t>
            </a:r>
            <a:r>
              <a:rPr lang="en-US" sz="3200" b="1" dirty="0" smtClean="0"/>
              <a:t> Activation </a:t>
            </a:r>
            <a:r>
              <a:rPr lang="en-US" sz="3200" b="1" dirty="0"/>
              <a:t>During Resolution of Conflict with </a:t>
            </a:r>
            <a:r>
              <a:rPr lang="en-US" sz="3200" b="1" dirty="0" smtClean="0"/>
              <a:t>Anxiety. </a:t>
            </a:r>
            <a:r>
              <a:rPr lang="en-US" sz="3200" dirty="0" smtClean="0"/>
              <a:t>Activation </a:t>
            </a:r>
            <a:r>
              <a:rPr lang="en-US" sz="3200" dirty="0"/>
              <a:t>of left </a:t>
            </a:r>
            <a:r>
              <a:rPr lang="en-US" sz="3200" dirty="0" err="1"/>
              <a:t>pmFC</a:t>
            </a:r>
            <a:r>
              <a:rPr lang="en-US" sz="3200" dirty="0"/>
              <a:t> was positively associated with </a:t>
            </a:r>
            <a:r>
              <a:rPr lang="en-US" sz="3200" dirty="0" smtClean="0"/>
              <a:t>anxiety, </a:t>
            </a:r>
            <a:r>
              <a:rPr lang="en-US" sz="3200" dirty="0"/>
              <a:t>r</a:t>
            </a:r>
            <a:r>
              <a:rPr lang="en-US" sz="3200" dirty="0" smtClean="0"/>
              <a:t>=0.402, </a:t>
            </a:r>
            <a:r>
              <a:rPr lang="en-US" sz="3200" dirty="0"/>
              <a:t>p</a:t>
            </a:r>
            <a:r>
              <a:rPr lang="en-US" sz="3200" dirty="0" smtClean="0"/>
              <a:t>=0.025, </a:t>
            </a:r>
            <a:r>
              <a:rPr lang="en-US" sz="3200" dirty="0"/>
              <a:t>suggesting that those children who have the </a:t>
            </a:r>
            <a:r>
              <a:rPr lang="en-US" sz="3200" dirty="0" smtClean="0"/>
              <a:t>most anxiety </a:t>
            </a:r>
            <a:r>
              <a:rPr lang="en-US" sz="3200" dirty="0"/>
              <a:t>activate frontal control regions the most during resolution of conflict. </a:t>
            </a:r>
            <a:endParaRPr lang="en-US" sz="3200" strike="sngStrike" dirty="0"/>
          </a:p>
          <a:p>
            <a:endParaRPr lang="en-US" sz="3200" strike="sngStrike" dirty="0"/>
          </a:p>
        </p:txBody>
      </p:sp>
      <p:sp>
        <p:nvSpPr>
          <p:cNvPr id="48" name="Rectangle 47"/>
          <p:cNvSpPr/>
          <p:nvPr/>
        </p:nvSpPr>
        <p:spPr>
          <a:xfrm>
            <a:off x="835863" y="20908515"/>
            <a:ext cx="538400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/>
                <a:cs typeface="Arial"/>
              </a:rPr>
              <a:t>Reading Impairment Score</a:t>
            </a:r>
            <a:endParaRPr lang="en-US" sz="32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81275" y="21462308"/>
            <a:ext cx="974490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/>
              <a:t>A reading impairment score was created by assigning one point for each of the following: (1) each reading measure on which participants scored at or below the 25th percentile, (2) a history of academic difficulty or reading intervention, (3) a prior diagnosis of a reading disorder, and (4) placement in a special education school. A higher reading impairment score indicates worse overall reading proficiency.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3186909" y="25940711"/>
            <a:ext cx="9912981" cy="17543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ACKNOWLEDGEMENTS AND FINANCIAL DISCLOSURES</a:t>
            </a:r>
            <a:endParaRPr lang="en-US" sz="54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3021593" y="25861056"/>
            <a:ext cx="10304641" cy="3923418"/>
          </a:xfrm>
          <a:prstGeom prst="rect">
            <a:avLst/>
          </a:prstGeom>
          <a:noFill/>
          <a:ln w="76200" cmpd="sng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3238285" y="27779702"/>
            <a:ext cx="9861605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/>
              <a:t>This work is supported by The NVLD Project and The Promise Project at Columbia. All authors report no biomedical financial or potential conflicts of interest.</a:t>
            </a:r>
          </a:p>
        </p:txBody>
      </p:sp>
    </p:spTree>
    <p:extLst>
      <p:ext uri="{BB962C8B-B14F-4D97-AF65-F5344CB8AC3E}">
        <p14:creationId xmlns:p14="http://schemas.microsoft.com/office/powerpoint/2010/main" val="139700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815</Words>
  <Application>Microsoft Macintosh PowerPoint</Application>
  <PresentationFormat>Custom</PresentationFormat>
  <Paragraphs>42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AFPhotographics,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 Vagg</dc:creator>
  <cp:lastModifiedBy>Rachel Marsh</cp:lastModifiedBy>
  <cp:revision>47</cp:revision>
  <dcterms:created xsi:type="dcterms:W3CDTF">2016-04-14T14:15:04Z</dcterms:created>
  <dcterms:modified xsi:type="dcterms:W3CDTF">2016-10-19T16:18:46Z</dcterms:modified>
</cp:coreProperties>
</file>